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34" r:id="rId2"/>
    <p:sldId id="657" r:id="rId3"/>
    <p:sldId id="658" r:id="rId4"/>
    <p:sldId id="661" r:id="rId5"/>
    <p:sldId id="667" r:id="rId6"/>
    <p:sldId id="668" r:id="rId7"/>
    <p:sldId id="660" r:id="rId8"/>
    <p:sldId id="669" r:id="rId9"/>
    <p:sldId id="659" r:id="rId10"/>
    <p:sldId id="670" r:id="rId11"/>
    <p:sldId id="671" r:id="rId12"/>
    <p:sldId id="673" r:id="rId13"/>
    <p:sldId id="666" r:id="rId14"/>
    <p:sldId id="672" r:id="rId15"/>
    <p:sldId id="665" r:id="rId16"/>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広直" initials="小林" lastIdx="1" clrIdx="0">
    <p:extLst>
      <p:ext uri="{19B8F6BF-5375-455C-9EA6-DF929625EA0E}">
        <p15:presenceInfo xmlns:p15="http://schemas.microsoft.com/office/powerpoint/2012/main" userId="02145d075f93c3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85" d="100"/>
          <a:sy n="85" d="100"/>
        </p:scale>
        <p:origin x="60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86446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018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2555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2399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08902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41110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3004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69868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95335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13832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77156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1B758-A35A-4BA8-ABEC-B4FA9654418D}" type="datetimeFigureOut">
              <a:rPr kumimoji="1" lang="ja-JP" altLang="en-US" smtClean="0"/>
              <a:t>2021/5/4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71844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John_Cag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95A7B-3F71-4605-A3D1-C2B7626FEDB3}"/>
              </a:ext>
            </a:extLst>
          </p:cNvPr>
          <p:cNvSpPr>
            <a:spLocks noGrp="1"/>
          </p:cNvSpPr>
          <p:nvPr>
            <p:ph type="title"/>
          </p:nvPr>
        </p:nvSpPr>
        <p:spPr>
          <a:xfrm>
            <a:off x="390617" y="365125"/>
            <a:ext cx="10963183" cy="1325563"/>
          </a:xfrm>
        </p:spPr>
        <p:txBody>
          <a:bodyPr/>
          <a:lstStyle/>
          <a:p>
            <a:r>
              <a:rPr lang="ja-JP" altLang="en-US" dirty="0"/>
              <a:t> </a:t>
            </a:r>
            <a:r>
              <a:rPr lang="en-US" altLang="ja-JP" dirty="0"/>
              <a:t>2022</a:t>
            </a:r>
            <a:r>
              <a:rPr lang="ja-JP" altLang="en-US" dirty="0"/>
              <a:t>年の</a:t>
            </a:r>
            <a:r>
              <a:rPr lang="en-US" altLang="ja-JP" dirty="0"/>
              <a:t>『</a:t>
            </a:r>
            <a:r>
              <a:rPr lang="ja-JP" altLang="en-US" dirty="0"/>
              <a:t>ユリシーズ</a:t>
            </a:r>
            <a:r>
              <a:rPr lang="en-US" altLang="ja-JP" dirty="0"/>
              <a:t>』</a:t>
            </a:r>
            <a:r>
              <a:rPr lang="ja-JP" altLang="en-US" dirty="0"/>
              <a:t>　第</a:t>
            </a:r>
            <a:r>
              <a:rPr lang="en-US" altLang="ja-JP" dirty="0"/>
              <a:t>11</a:t>
            </a:r>
            <a:r>
              <a:rPr lang="ja-JP" altLang="en-US" dirty="0"/>
              <a:t>回読書会</a:t>
            </a:r>
            <a:endParaRPr kumimoji="1" lang="ja-JP" altLang="en-US" dirty="0"/>
          </a:p>
        </p:txBody>
      </p:sp>
      <p:sp>
        <p:nvSpPr>
          <p:cNvPr id="3" name="コンテンツ プレースホルダー 2">
            <a:extLst>
              <a:ext uri="{FF2B5EF4-FFF2-40B4-BE49-F238E27FC236}">
                <a16:creationId xmlns:a16="http://schemas.microsoft.com/office/drawing/2014/main" id="{9F026576-97C8-4B8E-8416-193D2CF2A1FF}"/>
              </a:ext>
            </a:extLst>
          </p:cNvPr>
          <p:cNvSpPr>
            <a:spLocks noGrp="1"/>
          </p:cNvSpPr>
          <p:nvPr>
            <p:ph idx="1"/>
          </p:nvPr>
        </p:nvSpPr>
        <p:spPr>
          <a:xfrm>
            <a:off x="838200" y="2402541"/>
            <a:ext cx="10515600" cy="3774421"/>
          </a:xfrm>
        </p:spPr>
        <p:txBody>
          <a:bodyPr>
            <a:normAutofit fontScale="92500" lnSpcReduction="10000"/>
          </a:bodyPr>
          <a:lstStyle/>
          <a:p>
            <a:pPr marL="0" indent="0">
              <a:buNone/>
            </a:pPr>
            <a:r>
              <a:rPr lang="ja-JP" altLang="en-US" sz="4800" dirty="0"/>
              <a:t>セイレーンの歌声に誘惑されない方法</a:t>
            </a:r>
            <a:endParaRPr lang="en-US" altLang="ja-JP" sz="4800" dirty="0"/>
          </a:p>
          <a:p>
            <a:pPr marL="0" indent="0">
              <a:buNone/>
            </a:pPr>
            <a:endParaRPr lang="en-US" altLang="ja-JP" sz="4800" dirty="0"/>
          </a:p>
          <a:p>
            <a:pPr marL="0" indent="0">
              <a:buNone/>
            </a:pPr>
            <a:r>
              <a:rPr lang="ja-JP" altLang="en-US" sz="4800" dirty="0"/>
              <a:t>　「偶然の音楽」</a:t>
            </a:r>
            <a:endParaRPr lang="en-US" altLang="ja-JP" sz="4800" dirty="0"/>
          </a:p>
          <a:p>
            <a:pPr marL="0" indent="0" algn="r">
              <a:buNone/>
            </a:pPr>
            <a:endParaRPr lang="en-US" altLang="ja-JP" sz="3600" dirty="0"/>
          </a:p>
          <a:p>
            <a:pPr marL="0" indent="0" algn="r">
              <a:buNone/>
            </a:pPr>
            <a:endParaRPr lang="en-US" altLang="ja-JP" sz="3600" dirty="0"/>
          </a:p>
          <a:p>
            <a:pPr marL="0" indent="0" algn="r">
              <a:buNone/>
            </a:pPr>
            <a:r>
              <a:rPr lang="ja-JP" altLang="en-US" sz="3600" dirty="0"/>
              <a:t>小林 広直</a:t>
            </a:r>
            <a:endParaRPr lang="en-US" altLang="ja-JP" sz="3600" dirty="0"/>
          </a:p>
        </p:txBody>
      </p:sp>
    </p:spTree>
    <p:extLst>
      <p:ext uri="{BB962C8B-B14F-4D97-AF65-F5344CB8AC3E}">
        <p14:creationId xmlns:p14="http://schemas.microsoft.com/office/powerpoint/2010/main" val="96716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86C3889-0AE2-4347-9513-1A1D947BD4FD}"/>
              </a:ext>
            </a:extLst>
          </p:cNvPr>
          <p:cNvSpPr>
            <a:spLocks noGrp="1"/>
          </p:cNvSpPr>
          <p:nvPr>
            <p:ph idx="1"/>
          </p:nvPr>
        </p:nvSpPr>
        <p:spPr>
          <a:xfrm>
            <a:off x="838200" y="242048"/>
            <a:ext cx="10515600" cy="6508376"/>
          </a:xfrm>
        </p:spPr>
        <p:txBody>
          <a:bodyPr>
            <a:normAutofit/>
          </a:bodyPr>
          <a:lstStyle/>
          <a:p>
            <a:pPr marL="0" indent="0" algn="just">
              <a:buNone/>
            </a:pPr>
            <a:r>
              <a:rPr kumimoji="1" lang="ja-JP" altLang="en-US" dirty="0"/>
              <a:t>それにだよ、一人一人を皆思い出せるわけでもない。目、歩き方、声。そうか、声なら、うん、蓄音機。墓の一つ一つに蓄音機を備えるとか家に置いておくのもいい。日曜のディナーのあとなんかに。亡くなった曾祖父さんの声をかけてみようよ。ザーッザザザーッ！やあやあやあこりゃ嬉しいわなザザザーッ嬉しいわいなまた会えるとはのうやあやあ嬉しカチャシュシュ。</a:t>
            </a:r>
            <a:r>
              <a:rPr kumimoji="1" lang="ja-JP" altLang="en-US" u="sng" dirty="0"/>
              <a:t>声が思いだせるな写真で顔を思いだすみたいに</a:t>
            </a:r>
            <a:r>
              <a:rPr kumimoji="1" lang="ja-JP" altLang="en-US" dirty="0"/>
              <a:t>。写真がなかったら十五年もたてば思い出せなくなるね。</a:t>
            </a:r>
            <a:r>
              <a:rPr kumimoji="1" lang="en-US" altLang="ja-JP" dirty="0"/>
              <a:t>(</a:t>
            </a:r>
            <a:r>
              <a:rPr kumimoji="1" lang="en-US" altLang="ja-JP" i="1" dirty="0"/>
              <a:t>U</a:t>
            </a:r>
            <a:r>
              <a:rPr kumimoji="1" lang="en-US" altLang="ja-JP" dirty="0"/>
              <a:t>-Y 6.196)</a:t>
            </a:r>
          </a:p>
          <a:p>
            <a:pPr marL="0" indent="0" algn="just">
              <a:buNone/>
            </a:pPr>
            <a:r>
              <a:rPr kumimoji="1" lang="en-US" altLang="ja-JP" dirty="0"/>
              <a:t>Besides how could you remember everybody? Eyes, walk, voice. Well, the voice, yes: gramophone. Have a gramophone in every grave or keep it in the house. After dinner on a Sunday. Put on poor old </a:t>
            </a:r>
            <a:r>
              <a:rPr kumimoji="1" lang="en-US" altLang="ja-JP" dirty="0" err="1"/>
              <a:t>greatgrandfather</a:t>
            </a:r>
            <a:r>
              <a:rPr kumimoji="1" lang="en-US" altLang="ja-JP" dirty="0"/>
              <a:t>. Kraahraark! </a:t>
            </a:r>
            <a:r>
              <a:rPr kumimoji="1" lang="en-US" altLang="ja-JP" dirty="0" err="1"/>
              <a:t>Hellohellohello</a:t>
            </a:r>
            <a:r>
              <a:rPr kumimoji="1" lang="en-US" altLang="ja-JP" dirty="0"/>
              <a:t> </a:t>
            </a:r>
            <a:r>
              <a:rPr kumimoji="1" lang="en-US" altLang="ja-JP" dirty="0" err="1">
                <a:solidFill>
                  <a:srgbClr val="FF0000"/>
                </a:solidFill>
              </a:rPr>
              <a:t>amawfullyglad</a:t>
            </a:r>
            <a:r>
              <a:rPr kumimoji="1" lang="en-US" altLang="ja-JP" dirty="0"/>
              <a:t> </a:t>
            </a:r>
            <a:r>
              <a:rPr kumimoji="1" lang="en-US" altLang="ja-JP" dirty="0" err="1"/>
              <a:t>kraark</a:t>
            </a:r>
            <a:r>
              <a:rPr kumimoji="1" lang="en-US" altLang="ja-JP" dirty="0"/>
              <a:t> </a:t>
            </a:r>
            <a:r>
              <a:rPr kumimoji="1" lang="en-US" altLang="ja-JP" dirty="0" err="1">
                <a:solidFill>
                  <a:srgbClr val="FF0000"/>
                </a:solidFill>
              </a:rPr>
              <a:t>awfullyglad</a:t>
            </a:r>
            <a:r>
              <a:rPr kumimoji="1" lang="en-US" altLang="ja-JP" dirty="0" err="1"/>
              <a:t>aseeagain</a:t>
            </a:r>
            <a:r>
              <a:rPr kumimoji="1" lang="en-US" altLang="ja-JP" dirty="0"/>
              <a:t> </a:t>
            </a:r>
            <a:r>
              <a:rPr kumimoji="1" lang="en-US" altLang="ja-JP" dirty="0" err="1"/>
              <a:t>hellohello</a:t>
            </a:r>
            <a:r>
              <a:rPr kumimoji="1" lang="en-US" altLang="ja-JP" dirty="0"/>
              <a:t> </a:t>
            </a:r>
            <a:r>
              <a:rPr kumimoji="1" lang="en-US" altLang="ja-JP" dirty="0" err="1">
                <a:solidFill>
                  <a:srgbClr val="FF0000"/>
                </a:solidFill>
              </a:rPr>
              <a:t>amawf</a:t>
            </a:r>
            <a:r>
              <a:rPr kumimoji="1" lang="en-US" altLang="ja-JP" dirty="0"/>
              <a:t> </a:t>
            </a:r>
            <a:r>
              <a:rPr kumimoji="1" lang="en-US" altLang="ja-JP" dirty="0" err="1"/>
              <a:t>krpthsth</a:t>
            </a:r>
            <a:r>
              <a:rPr kumimoji="1" lang="en-US" altLang="ja-JP" dirty="0"/>
              <a:t>. </a:t>
            </a:r>
            <a:r>
              <a:rPr kumimoji="1" lang="en-US" altLang="ja-JP" u="sng" dirty="0"/>
              <a:t>Remind you of the voice like the photograph reminds you of the face</a:t>
            </a:r>
            <a:r>
              <a:rPr kumimoji="1" lang="en-US" altLang="ja-JP" dirty="0"/>
              <a:t>. Otherwise you couldn’t remember the face after fifteen years, say. (</a:t>
            </a:r>
            <a:r>
              <a:rPr kumimoji="1" lang="en-US" altLang="ja-JP" i="1" dirty="0"/>
              <a:t>U</a:t>
            </a:r>
            <a:r>
              <a:rPr kumimoji="1" lang="en-US" altLang="ja-JP" dirty="0"/>
              <a:t> 6.962-68)</a:t>
            </a:r>
          </a:p>
          <a:p>
            <a:pPr marL="0" indent="0" algn="just">
              <a:buNone/>
            </a:pPr>
            <a:r>
              <a:rPr lang="ja-JP" altLang="en-US" dirty="0"/>
              <a:t>→「ノイズ</a:t>
            </a:r>
            <a:r>
              <a:rPr lang="en-US" altLang="ja-JP" dirty="0"/>
              <a:t>(noise)</a:t>
            </a:r>
            <a:r>
              <a:rPr lang="ja-JP" altLang="en-US" dirty="0"/>
              <a:t>」を書き込むジョイス</a:t>
            </a:r>
            <a:endParaRPr kumimoji="1" lang="en-US" altLang="ja-JP" dirty="0"/>
          </a:p>
          <a:p>
            <a:pPr marL="0" indent="0" algn="just">
              <a:buNone/>
            </a:pPr>
            <a:endParaRPr kumimoji="1" lang="ja-JP" altLang="en-US" dirty="0"/>
          </a:p>
        </p:txBody>
      </p:sp>
    </p:spTree>
    <p:extLst>
      <p:ext uri="{BB962C8B-B14F-4D97-AF65-F5344CB8AC3E}">
        <p14:creationId xmlns:p14="http://schemas.microsoft.com/office/powerpoint/2010/main" val="87165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EFAC0A-DFDF-4A2C-BB8A-B5E0B097B595}"/>
              </a:ext>
            </a:extLst>
          </p:cNvPr>
          <p:cNvSpPr>
            <a:spLocks noGrp="1"/>
          </p:cNvSpPr>
          <p:nvPr>
            <p:ph type="title"/>
          </p:nvPr>
        </p:nvSpPr>
        <p:spPr/>
        <p:txBody>
          <a:bodyPr/>
          <a:lstStyle/>
          <a:p>
            <a:r>
              <a:rPr kumimoji="1" lang="ja-JP" altLang="en-US" dirty="0"/>
              <a:t>再現（不）可能なものとしての「ノイズ」</a:t>
            </a:r>
          </a:p>
        </p:txBody>
      </p:sp>
      <p:sp>
        <p:nvSpPr>
          <p:cNvPr id="3" name="コンテンツ プレースホルダー 2">
            <a:extLst>
              <a:ext uri="{FF2B5EF4-FFF2-40B4-BE49-F238E27FC236}">
                <a16:creationId xmlns:a16="http://schemas.microsoft.com/office/drawing/2014/main" id="{4A250701-1606-4994-BABE-9AC567E0DE1E}"/>
              </a:ext>
            </a:extLst>
          </p:cNvPr>
          <p:cNvSpPr>
            <a:spLocks noGrp="1"/>
          </p:cNvSpPr>
          <p:nvPr>
            <p:ph idx="1"/>
          </p:nvPr>
        </p:nvSpPr>
        <p:spPr>
          <a:xfrm>
            <a:off x="838200" y="1825624"/>
            <a:ext cx="10515600" cy="4826187"/>
          </a:xfrm>
        </p:spPr>
        <p:txBody>
          <a:bodyPr/>
          <a:lstStyle/>
          <a:p>
            <a:pPr marL="0" indent="0">
              <a:buNone/>
            </a:pPr>
            <a:r>
              <a:rPr kumimoji="1" lang="en-IE" altLang="ja-JP" dirty="0"/>
              <a:t>Kraahraark!</a:t>
            </a:r>
            <a:r>
              <a:rPr kumimoji="1" lang="ja-JP" altLang="en-US" dirty="0"/>
              <a:t>は柳瀬訳では「ザーッザザザーッ！」、集英社訳では「クラーフラーク」（</a:t>
            </a:r>
            <a:r>
              <a:rPr kumimoji="1" lang="en-US" altLang="ja-JP" dirty="0"/>
              <a:t>281</a:t>
            </a:r>
            <a:r>
              <a:rPr kumimoji="1" lang="ja-JP" altLang="en-US" dirty="0"/>
              <a:t>）と訳されているように、</a:t>
            </a:r>
            <a:r>
              <a:rPr kumimoji="1" lang="en-IE" altLang="ja-JP" dirty="0"/>
              <a:t>Kraahraark!</a:t>
            </a:r>
            <a:r>
              <a:rPr kumimoji="1" lang="ja-JP" altLang="en-US" dirty="0"/>
              <a:t>は</a:t>
            </a:r>
            <a:r>
              <a:rPr kumimoji="1" lang="en-IE" altLang="ja-JP" dirty="0"/>
              <a:t>Kraahraark!</a:t>
            </a:r>
            <a:r>
              <a:rPr kumimoji="1" lang="ja-JP" altLang="en-US" dirty="0"/>
              <a:t>として、文字としては反復されるが、それをどのように音にするかは読者の読み方（声）に依存している</a:t>
            </a:r>
            <a:endParaRPr kumimoji="1" lang="en-IE" altLang="ja-JP" dirty="0"/>
          </a:p>
          <a:p>
            <a:pPr marL="0" indent="0">
              <a:buNone/>
            </a:pPr>
            <a:r>
              <a:rPr lang="ja-JP" altLang="en-US" dirty="0"/>
              <a:t>→「</a:t>
            </a:r>
            <a:r>
              <a:rPr kumimoji="1" lang="ja-JP" altLang="en-US" dirty="0"/>
              <a:t>ノイズ」は言葉として分節化されていないが故に、「ノイズ」として捉えるしかない（例：デリダのエクリチュール論）</a:t>
            </a:r>
            <a:endParaRPr kumimoji="1" lang="en-US" altLang="ja-JP" dirty="0"/>
          </a:p>
          <a:p>
            <a:pPr marL="0" indent="0">
              <a:buNone/>
            </a:pPr>
            <a:endParaRPr lang="en-US" altLang="ja-JP" dirty="0"/>
          </a:p>
          <a:p>
            <a:pPr marL="0" indent="0">
              <a:buNone/>
            </a:pPr>
            <a:r>
              <a:rPr lang="ja-JP" altLang="en-US" dirty="0"/>
              <a:t>「ノイズ」の他の例</a:t>
            </a:r>
            <a:endParaRPr lang="en-US" altLang="ja-JP" dirty="0"/>
          </a:p>
          <a:p>
            <a:pPr marL="0" indent="0">
              <a:buNone/>
            </a:pPr>
            <a:r>
              <a:rPr kumimoji="1" lang="en-US" altLang="ja-JP" dirty="0"/>
              <a:t>―</a:t>
            </a:r>
            <a:r>
              <a:rPr kumimoji="1" lang="en-US" altLang="ja-JP" dirty="0" err="1"/>
              <a:t>Mkgnao</a:t>
            </a:r>
            <a:r>
              <a:rPr kumimoji="1" lang="en-US" altLang="ja-JP" dirty="0"/>
              <a:t>!</a:t>
            </a:r>
            <a:r>
              <a:rPr kumimoji="1" lang="ja-JP" altLang="en-US" dirty="0"/>
              <a:t>　／</a:t>
            </a:r>
            <a:r>
              <a:rPr lang="ja-JP" altLang="en-US" dirty="0"/>
              <a:t>　</a:t>
            </a:r>
            <a:r>
              <a:rPr lang="en-US" altLang="ja-JP" dirty="0"/>
              <a:t>―</a:t>
            </a:r>
            <a:r>
              <a:rPr kumimoji="1" lang="en-IE" altLang="ja-JP" dirty="0" err="1"/>
              <a:t>Mrkgnao</a:t>
            </a:r>
            <a:r>
              <a:rPr kumimoji="1" lang="en-IE" altLang="ja-JP" dirty="0"/>
              <a:t>! the cat cried.(</a:t>
            </a:r>
            <a:r>
              <a:rPr kumimoji="1" lang="en-IE" altLang="ja-JP" i="1" dirty="0"/>
              <a:t>U</a:t>
            </a:r>
            <a:r>
              <a:rPr kumimoji="1" lang="en-IE" altLang="ja-JP" dirty="0"/>
              <a:t> 4.16 / 25)</a:t>
            </a:r>
          </a:p>
          <a:p>
            <a:pPr marL="0" indent="0">
              <a:buNone/>
            </a:pPr>
            <a:r>
              <a:rPr kumimoji="1" lang="ja-JP" altLang="en-US" dirty="0"/>
              <a:t>　 </a:t>
            </a:r>
            <a:r>
              <a:rPr kumimoji="1" lang="en-IE" altLang="ja-JP" dirty="0" err="1"/>
              <a:t>Sllt</a:t>
            </a:r>
            <a:r>
              <a:rPr kumimoji="1" lang="en-IE" altLang="ja-JP" dirty="0"/>
              <a:t>. . . . </a:t>
            </a:r>
            <a:r>
              <a:rPr kumimoji="1" lang="en-US" altLang="ja-JP" dirty="0"/>
              <a:t>Everything speaks in its own way. </a:t>
            </a:r>
            <a:r>
              <a:rPr kumimoji="1" lang="en-US" altLang="ja-JP" dirty="0" err="1"/>
              <a:t>Sllt</a:t>
            </a:r>
            <a:r>
              <a:rPr kumimoji="1" lang="en-US" altLang="ja-JP" dirty="0"/>
              <a:t>. (</a:t>
            </a:r>
            <a:r>
              <a:rPr kumimoji="1" lang="en-US" altLang="ja-JP" i="1" dirty="0"/>
              <a:t>U</a:t>
            </a:r>
            <a:r>
              <a:rPr kumimoji="1" lang="en-US" altLang="ja-JP" dirty="0"/>
              <a:t> 7.174-77)</a:t>
            </a:r>
            <a:endParaRPr kumimoji="1" lang="ja-JP" altLang="en-US" dirty="0"/>
          </a:p>
        </p:txBody>
      </p:sp>
    </p:spTree>
    <p:extLst>
      <p:ext uri="{BB962C8B-B14F-4D97-AF65-F5344CB8AC3E}">
        <p14:creationId xmlns:p14="http://schemas.microsoft.com/office/powerpoint/2010/main" val="365667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B78E06-BA25-4732-A86C-E07D2DFDF32A}"/>
              </a:ext>
            </a:extLst>
          </p:cNvPr>
          <p:cNvSpPr>
            <a:spLocks noGrp="1"/>
          </p:cNvSpPr>
          <p:nvPr>
            <p:ph type="title"/>
          </p:nvPr>
        </p:nvSpPr>
        <p:spPr>
          <a:xfrm>
            <a:off x="838200" y="188259"/>
            <a:ext cx="10515600" cy="995083"/>
          </a:xfrm>
        </p:spPr>
        <p:txBody>
          <a:bodyPr/>
          <a:lstStyle/>
          <a:p>
            <a:r>
              <a:rPr kumimoji="1" lang="ja-JP" altLang="en-US" dirty="0"/>
              <a:t>音楽としての「ノイズ」</a:t>
            </a:r>
          </a:p>
        </p:txBody>
      </p:sp>
      <p:sp>
        <p:nvSpPr>
          <p:cNvPr id="3" name="コンテンツ プレースホルダー 2">
            <a:extLst>
              <a:ext uri="{FF2B5EF4-FFF2-40B4-BE49-F238E27FC236}">
                <a16:creationId xmlns:a16="http://schemas.microsoft.com/office/drawing/2014/main" id="{D4CC93ED-5B1D-45F3-A2FD-242452B6489F}"/>
              </a:ext>
            </a:extLst>
          </p:cNvPr>
          <p:cNvSpPr>
            <a:spLocks noGrp="1"/>
          </p:cNvSpPr>
          <p:nvPr>
            <p:ph idx="1"/>
          </p:nvPr>
        </p:nvSpPr>
        <p:spPr>
          <a:xfrm>
            <a:off x="838200" y="1183342"/>
            <a:ext cx="10717306" cy="5558117"/>
          </a:xfrm>
        </p:spPr>
        <p:txBody>
          <a:bodyPr>
            <a:normAutofit fontScale="85000" lnSpcReduction="20000"/>
          </a:bodyPr>
          <a:lstStyle/>
          <a:p>
            <a:pPr marL="0" indent="0" algn="just">
              <a:buNone/>
            </a:pPr>
            <a:r>
              <a:rPr kumimoji="1" lang="ja-JP" altLang="en-US" sz="3300" dirty="0"/>
              <a:t>　海、風、木の葉、雷、波、モーと鳴く牛たち、家畜市場、雄鶏、雌鶏は烏声ではない、蛇はシュシュシュ。</a:t>
            </a:r>
            <a:r>
              <a:rPr kumimoji="1" lang="ja-JP" altLang="en-US" sz="3300" dirty="0">
                <a:solidFill>
                  <a:srgbClr val="FF0000"/>
                </a:solidFill>
              </a:rPr>
              <a:t>至るところに楽の音がある</a:t>
            </a:r>
            <a:r>
              <a:rPr kumimoji="1" lang="ja-JP" altLang="en-US" sz="3300" dirty="0"/>
              <a:t>。ラトリッジの事務室のドア、ギーッと軋って。いや、あれは</a:t>
            </a:r>
            <a:r>
              <a:rPr kumimoji="1" lang="ja-JP" altLang="en-US" sz="3300" dirty="0">
                <a:solidFill>
                  <a:srgbClr val="FF0000"/>
                </a:solidFill>
              </a:rPr>
              <a:t>雑音</a:t>
            </a:r>
            <a:r>
              <a:rPr kumimoji="1" lang="ja-JP" altLang="en-US" sz="3300" dirty="0"/>
              <a:t>。 </a:t>
            </a:r>
            <a:r>
              <a:rPr kumimoji="1" lang="en-US" altLang="ja-JP" sz="3300" dirty="0"/>
              <a:t>(</a:t>
            </a:r>
            <a:r>
              <a:rPr kumimoji="1" lang="en-US" altLang="ja-JP" sz="3300" i="1" dirty="0"/>
              <a:t>U</a:t>
            </a:r>
            <a:r>
              <a:rPr kumimoji="1" lang="en-US" altLang="ja-JP" sz="3300" dirty="0"/>
              <a:t>-Y 11.478)</a:t>
            </a:r>
          </a:p>
          <a:p>
            <a:pPr marL="0" indent="0" algn="just">
              <a:buNone/>
            </a:pPr>
            <a:r>
              <a:rPr kumimoji="1" lang="ja-JP" altLang="en-US" sz="3300" dirty="0"/>
              <a:t>　</a:t>
            </a:r>
            <a:r>
              <a:rPr kumimoji="1" lang="en-US" altLang="ja-JP" sz="3300" dirty="0"/>
              <a:t>Sea, wind, leaves, thunder, waters, cows lowing, the </a:t>
            </a:r>
            <a:r>
              <a:rPr kumimoji="1" lang="en-US" altLang="ja-JP" sz="3300" dirty="0" err="1"/>
              <a:t>cattlemarket</a:t>
            </a:r>
            <a:r>
              <a:rPr kumimoji="1" lang="en-US" altLang="ja-JP" sz="3300" dirty="0"/>
              <a:t>, cocks, hens don’t crow, snakes </a:t>
            </a:r>
            <a:r>
              <a:rPr kumimoji="1" lang="en-US" altLang="ja-JP" sz="3300" dirty="0" err="1"/>
              <a:t>hissss</a:t>
            </a:r>
            <a:r>
              <a:rPr kumimoji="1" lang="en-US" altLang="ja-JP" sz="3300" dirty="0"/>
              <a:t>. </a:t>
            </a:r>
            <a:r>
              <a:rPr kumimoji="1" lang="en-US" altLang="ja-JP" sz="3300" dirty="0">
                <a:solidFill>
                  <a:srgbClr val="FF0000"/>
                </a:solidFill>
              </a:rPr>
              <a:t>There’s music everywhere</a:t>
            </a:r>
            <a:r>
              <a:rPr kumimoji="1" lang="en-US" altLang="ja-JP" sz="3300" dirty="0"/>
              <a:t>. </a:t>
            </a:r>
            <a:r>
              <a:rPr kumimoji="1" lang="en-US" altLang="ja-JP" sz="3300" dirty="0" err="1"/>
              <a:t>Ruttledge’s</a:t>
            </a:r>
            <a:r>
              <a:rPr kumimoji="1" lang="en-US" altLang="ja-JP" sz="3300" dirty="0"/>
              <a:t> door: </a:t>
            </a:r>
            <a:r>
              <a:rPr kumimoji="1" lang="en-US" altLang="ja-JP" sz="3300" dirty="0" err="1"/>
              <a:t>ee</a:t>
            </a:r>
            <a:r>
              <a:rPr kumimoji="1" lang="en-US" altLang="ja-JP" sz="3300" dirty="0"/>
              <a:t> creaking. No, that’s </a:t>
            </a:r>
            <a:r>
              <a:rPr kumimoji="1" lang="en-US" altLang="ja-JP" sz="3300" dirty="0">
                <a:solidFill>
                  <a:srgbClr val="FF0000"/>
                </a:solidFill>
              </a:rPr>
              <a:t>noise</a:t>
            </a:r>
            <a:r>
              <a:rPr kumimoji="1" lang="en-US" altLang="ja-JP" sz="3300" dirty="0"/>
              <a:t>. (</a:t>
            </a:r>
            <a:r>
              <a:rPr kumimoji="1" lang="en-US" altLang="ja-JP" sz="3300" i="1" dirty="0"/>
              <a:t>U</a:t>
            </a:r>
            <a:r>
              <a:rPr kumimoji="1" lang="en-US" altLang="ja-JP" sz="3300" dirty="0"/>
              <a:t> 11.963-65)</a:t>
            </a:r>
          </a:p>
          <a:p>
            <a:pPr marL="0" indent="0" algn="just">
              <a:buNone/>
            </a:pPr>
            <a:endParaRPr lang="en-US" altLang="ja-JP" dirty="0"/>
          </a:p>
          <a:p>
            <a:pPr marL="0" indent="0" algn="just">
              <a:buNone/>
            </a:pPr>
            <a:r>
              <a:rPr lang="en-US" altLang="ja-JP" sz="2100" dirty="0"/>
              <a:t>―</a:t>
            </a:r>
            <a:r>
              <a:rPr kumimoji="1" lang="en-US" altLang="ja-JP" sz="2100" dirty="0"/>
              <a:t>Don’t you think his face is like Our </a:t>
            </a:r>
            <a:r>
              <a:rPr kumimoji="1" lang="en-US" altLang="ja-JP" sz="2100" dirty="0" err="1"/>
              <a:t>Saviour</a:t>
            </a:r>
            <a:r>
              <a:rPr kumimoji="1" lang="en-US" altLang="ja-JP" sz="2100" dirty="0"/>
              <a:t>? Red Murray whispered.</a:t>
            </a:r>
          </a:p>
          <a:p>
            <a:pPr marL="0" indent="0" algn="just">
              <a:buNone/>
            </a:pPr>
            <a:r>
              <a:rPr kumimoji="1" lang="ja-JP" altLang="en-US" sz="2100" dirty="0"/>
              <a:t>　</a:t>
            </a:r>
            <a:r>
              <a:rPr kumimoji="1" lang="en-US" altLang="ja-JP" sz="2100" dirty="0"/>
              <a:t>The door of </a:t>
            </a:r>
            <a:r>
              <a:rPr kumimoji="1" lang="en-US" altLang="ja-JP" sz="2100" dirty="0" err="1">
                <a:solidFill>
                  <a:srgbClr val="FF0000"/>
                </a:solidFill>
              </a:rPr>
              <a:t>Ruttledge’s</a:t>
            </a:r>
            <a:r>
              <a:rPr kumimoji="1" lang="en-US" altLang="ja-JP" sz="2100" dirty="0">
                <a:solidFill>
                  <a:srgbClr val="FF0000"/>
                </a:solidFill>
              </a:rPr>
              <a:t> office </a:t>
            </a:r>
            <a:r>
              <a:rPr kumimoji="1" lang="en-US" altLang="ja-JP" sz="2100" dirty="0"/>
              <a:t>whispered: </a:t>
            </a:r>
            <a:r>
              <a:rPr kumimoji="1" lang="en-US" altLang="ja-JP" sz="2100" dirty="0" err="1">
                <a:solidFill>
                  <a:srgbClr val="FF0000"/>
                </a:solidFill>
              </a:rPr>
              <a:t>ee</a:t>
            </a:r>
            <a:r>
              <a:rPr kumimoji="1" lang="en-US" altLang="ja-JP" sz="2100" dirty="0"/>
              <a:t>: cree. They always build so one door opposite another for the wind to. Way in. Way out.</a:t>
            </a:r>
          </a:p>
          <a:p>
            <a:pPr marL="0" indent="0" algn="just">
              <a:buNone/>
            </a:pPr>
            <a:r>
              <a:rPr lang="ja-JP" altLang="en-US" sz="2100" dirty="0"/>
              <a:t>　</a:t>
            </a:r>
            <a:r>
              <a:rPr kumimoji="1" lang="en-US" altLang="ja-JP" sz="2100" dirty="0"/>
              <a:t>Our </a:t>
            </a:r>
            <a:r>
              <a:rPr kumimoji="1" lang="en-US" altLang="ja-JP" sz="2100" dirty="0" err="1"/>
              <a:t>Saviour</a:t>
            </a:r>
            <a:r>
              <a:rPr kumimoji="1" lang="en-US" altLang="ja-JP" sz="2100" dirty="0"/>
              <a:t>: </a:t>
            </a:r>
            <a:r>
              <a:rPr kumimoji="1" lang="en-US" altLang="ja-JP" sz="2100" dirty="0" err="1"/>
              <a:t>beardframed</a:t>
            </a:r>
            <a:r>
              <a:rPr kumimoji="1" lang="en-US" altLang="ja-JP" sz="2100" dirty="0"/>
              <a:t> oval face: talking in the dusk. Mary, Martha. Steered by an umbrella sword to the footlights: Mario the tenor.</a:t>
            </a:r>
          </a:p>
          <a:p>
            <a:pPr marL="0" indent="0" algn="just">
              <a:buNone/>
            </a:pPr>
            <a:r>
              <a:rPr lang="en-US" altLang="ja-JP" sz="2100" dirty="0"/>
              <a:t>―</a:t>
            </a:r>
            <a:r>
              <a:rPr kumimoji="1" lang="en-US" altLang="ja-JP" sz="2100" dirty="0"/>
              <a:t>Or like Mario, </a:t>
            </a:r>
            <a:r>
              <a:rPr kumimoji="1" lang="en-US" altLang="ja-JP" sz="2100" dirty="0" err="1"/>
              <a:t>Mr</a:t>
            </a:r>
            <a:r>
              <a:rPr kumimoji="1" lang="en-US" altLang="ja-JP" sz="2100" dirty="0"/>
              <a:t> Bloom said.</a:t>
            </a:r>
          </a:p>
          <a:p>
            <a:pPr marL="0" indent="0" algn="just">
              <a:buNone/>
            </a:pPr>
            <a:r>
              <a:rPr lang="en-US" altLang="ja-JP" sz="2100" dirty="0"/>
              <a:t>―</a:t>
            </a:r>
            <a:r>
              <a:rPr kumimoji="1" lang="en-US" altLang="ja-JP" sz="2100" dirty="0"/>
              <a:t>Yes, Red Murray agreed. But Mario was said to be the picture of Our </a:t>
            </a:r>
            <a:r>
              <a:rPr kumimoji="1" lang="en-US" altLang="ja-JP" sz="2100" dirty="0" err="1"/>
              <a:t>Saviour</a:t>
            </a:r>
            <a:r>
              <a:rPr kumimoji="1" lang="en-US" altLang="ja-JP" sz="2100" dirty="0"/>
              <a:t>.</a:t>
            </a:r>
          </a:p>
          <a:p>
            <a:pPr marL="0" indent="0" algn="just">
              <a:buNone/>
            </a:pPr>
            <a:r>
              <a:rPr kumimoji="1" lang="ja-JP" altLang="en-US" sz="2100" dirty="0"/>
              <a:t>　</a:t>
            </a:r>
            <a:r>
              <a:rPr kumimoji="1" lang="en-US" altLang="ja-JP" sz="2100" dirty="0" err="1"/>
              <a:t>Jesusmario</a:t>
            </a:r>
            <a:r>
              <a:rPr kumimoji="1" lang="en-US" altLang="ja-JP" sz="2100" dirty="0"/>
              <a:t> with </a:t>
            </a:r>
            <a:r>
              <a:rPr kumimoji="1" lang="en-US" altLang="ja-JP" sz="2100" dirty="0" err="1"/>
              <a:t>rougy</a:t>
            </a:r>
            <a:r>
              <a:rPr kumimoji="1" lang="en-US" altLang="ja-JP" sz="2100" dirty="0"/>
              <a:t> cheeks, doublet and spindle legs. Hand on his heart. In </a:t>
            </a:r>
            <a:r>
              <a:rPr kumimoji="1" lang="en-US" altLang="ja-JP" sz="2100" i="1" dirty="0">
                <a:solidFill>
                  <a:srgbClr val="FF0000"/>
                </a:solidFill>
              </a:rPr>
              <a:t>Martha</a:t>
            </a:r>
            <a:r>
              <a:rPr kumimoji="1" lang="en-US" altLang="ja-JP" sz="2100" dirty="0"/>
              <a:t>.</a:t>
            </a:r>
          </a:p>
          <a:p>
            <a:pPr marL="0" indent="0" algn="just">
              <a:buNone/>
            </a:pPr>
            <a:r>
              <a:rPr kumimoji="1" lang="en-US" altLang="ja-JP" sz="2100" dirty="0"/>
              <a:t>                          </a:t>
            </a:r>
            <a:r>
              <a:rPr kumimoji="1" lang="en-US" altLang="ja-JP" sz="2100" i="1" dirty="0">
                <a:solidFill>
                  <a:srgbClr val="FF0000"/>
                </a:solidFill>
              </a:rPr>
              <a:t>Co-</a:t>
            </a:r>
            <a:r>
              <a:rPr kumimoji="1" lang="en-US" altLang="ja-JP" sz="2100" i="1" dirty="0" err="1">
                <a:solidFill>
                  <a:srgbClr val="FF0000"/>
                </a:solidFill>
              </a:rPr>
              <a:t>ome</a:t>
            </a:r>
            <a:r>
              <a:rPr kumimoji="1" lang="en-US" altLang="ja-JP" sz="2100" i="1" dirty="0">
                <a:solidFill>
                  <a:srgbClr val="FF0000"/>
                </a:solidFill>
              </a:rPr>
              <a:t> thou lost one,</a:t>
            </a:r>
          </a:p>
          <a:p>
            <a:pPr marL="0" indent="0" algn="just">
              <a:buNone/>
            </a:pPr>
            <a:r>
              <a:rPr kumimoji="1" lang="en-US" altLang="ja-JP" sz="2100" i="1" dirty="0">
                <a:solidFill>
                  <a:srgbClr val="FF0000"/>
                </a:solidFill>
              </a:rPr>
              <a:t>                          Co-</a:t>
            </a:r>
            <a:r>
              <a:rPr kumimoji="1" lang="en-US" altLang="ja-JP" sz="2100" i="1" dirty="0" err="1">
                <a:solidFill>
                  <a:srgbClr val="FF0000"/>
                </a:solidFill>
              </a:rPr>
              <a:t>ome</a:t>
            </a:r>
            <a:r>
              <a:rPr kumimoji="1" lang="en-US" altLang="ja-JP" sz="2100" i="1" dirty="0">
                <a:solidFill>
                  <a:srgbClr val="FF0000"/>
                </a:solidFill>
              </a:rPr>
              <a:t> thou dear one! </a:t>
            </a:r>
            <a:r>
              <a:rPr kumimoji="1" lang="en-US" altLang="ja-JP" sz="2100" dirty="0"/>
              <a:t>(</a:t>
            </a:r>
            <a:r>
              <a:rPr kumimoji="1" lang="en-US" altLang="ja-JP" sz="2100" i="1" dirty="0"/>
              <a:t>U</a:t>
            </a:r>
            <a:r>
              <a:rPr kumimoji="1" lang="en-US" altLang="ja-JP" sz="2100" dirty="0"/>
              <a:t> 7.50-60)</a:t>
            </a:r>
            <a:endParaRPr kumimoji="1" lang="ja-JP" altLang="en-US" sz="2100" dirty="0"/>
          </a:p>
        </p:txBody>
      </p:sp>
    </p:spTree>
    <p:extLst>
      <p:ext uri="{BB962C8B-B14F-4D97-AF65-F5344CB8AC3E}">
        <p14:creationId xmlns:p14="http://schemas.microsoft.com/office/powerpoint/2010/main" val="385439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26471A-D561-4032-ADFC-2EE6439F957D}"/>
              </a:ext>
            </a:extLst>
          </p:cNvPr>
          <p:cNvSpPr>
            <a:spLocks noGrp="1"/>
          </p:cNvSpPr>
          <p:nvPr>
            <p:ph type="title"/>
          </p:nvPr>
        </p:nvSpPr>
        <p:spPr/>
        <p:txBody>
          <a:bodyPr/>
          <a:lstStyle/>
          <a:p>
            <a:r>
              <a:rPr kumimoji="1" lang="ja-JP" altLang="en-US" dirty="0"/>
              <a:t>第</a:t>
            </a:r>
            <a:r>
              <a:rPr kumimoji="1" lang="en-US" altLang="ja-JP" dirty="0"/>
              <a:t>11</a:t>
            </a:r>
            <a:r>
              <a:rPr kumimoji="1" lang="ja-JP" altLang="en-US" dirty="0"/>
              <a:t>挿話が音楽の挿話でありながら、多くの「ノイズ」を含むのはなぜか</a:t>
            </a:r>
          </a:p>
        </p:txBody>
      </p:sp>
      <p:sp>
        <p:nvSpPr>
          <p:cNvPr id="3" name="コンテンツ プレースホルダー 2">
            <a:extLst>
              <a:ext uri="{FF2B5EF4-FFF2-40B4-BE49-F238E27FC236}">
                <a16:creationId xmlns:a16="http://schemas.microsoft.com/office/drawing/2014/main" id="{F7156738-64D9-4B3A-A100-72D9517DDF22}"/>
              </a:ext>
            </a:extLst>
          </p:cNvPr>
          <p:cNvSpPr>
            <a:spLocks noGrp="1"/>
          </p:cNvSpPr>
          <p:nvPr>
            <p:ph idx="1"/>
          </p:nvPr>
        </p:nvSpPr>
        <p:spPr>
          <a:xfrm>
            <a:off x="838200" y="2285999"/>
            <a:ext cx="10515600" cy="4206876"/>
          </a:xfrm>
        </p:spPr>
        <p:txBody>
          <a:bodyPr>
            <a:normAutofit/>
          </a:bodyPr>
          <a:lstStyle/>
          <a:p>
            <a:pPr marL="0" indent="0">
              <a:buNone/>
            </a:pPr>
            <a:r>
              <a:rPr kumimoji="1" lang="ja-JP" altLang="en-US" dirty="0"/>
              <a:t>機械が発する声とは異なり</a:t>
            </a:r>
            <a:r>
              <a:rPr lang="ja-JP" altLang="en-US" dirty="0"/>
              <a:t>、人間の声は二度と同じに繰り返し得ないという意味において「</a:t>
            </a:r>
            <a:r>
              <a:rPr kumimoji="1" lang="ja-JP" altLang="en-US" dirty="0"/>
              <a:t>偶然」である</a:t>
            </a:r>
            <a:endParaRPr kumimoji="1" lang="en-US" altLang="ja-JP" dirty="0"/>
          </a:p>
          <a:p>
            <a:pPr marL="0" indent="0">
              <a:buNone/>
            </a:pPr>
            <a:r>
              <a:rPr lang="ja-JP" altLang="en-US" dirty="0"/>
              <a:t>→ジョイスが敬愛したウォルター・ペーター</a:t>
            </a:r>
            <a:r>
              <a:rPr lang="en-US" altLang="ja-JP" dirty="0"/>
              <a:t>(Walter Pater)</a:t>
            </a:r>
            <a:r>
              <a:rPr lang="ja-JP" altLang="en-US" dirty="0"/>
              <a:t>の言葉ーー「すべての芸術は音楽の状態に憧れる</a:t>
            </a:r>
            <a:r>
              <a:rPr lang="en-US" altLang="ja-JP" dirty="0"/>
              <a:t>(All art aspires to the condition of music)</a:t>
            </a:r>
            <a:r>
              <a:rPr lang="ja-JP" altLang="en-US" dirty="0"/>
              <a:t>」ーーが、音楽が持つ直接性だけでなく、一回性（偶然性）を表すのであれば、、、</a:t>
            </a:r>
            <a:endParaRPr lang="en-US" altLang="ja-JP" dirty="0"/>
          </a:p>
          <a:p>
            <a:pPr marL="0" indent="0">
              <a:buNone/>
            </a:pPr>
            <a:endParaRPr kumimoji="1" lang="en-US" altLang="ja-JP" dirty="0"/>
          </a:p>
          <a:p>
            <a:pPr marL="0" indent="0">
              <a:buNone/>
            </a:pPr>
            <a:r>
              <a:rPr lang="ja-JP" altLang="en-US" dirty="0"/>
              <a:t>ジョイスは音楽の挿話にたくさんの「ノイズ」を書き込むことで、それを再現しようとしたのではないか？</a:t>
            </a:r>
            <a:endParaRPr kumimoji="1"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34533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041B2-0EDE-48BC-BDD9-0F397B6678C7}"/>
              </a:ext>
            </a:extLst>
          </p:cNvPr>
          <p:cNvSpPr>
            <a:spLocks noGrp="1"/>
          </p:cNvSpPr>
          <p:nvPr>
            <p:ph type="title"/>
          </p:nvPr>
        </p:nvSpPr>
        <p:spPr>
          <a:xfrm>
            <a:off x="838200" y="365125"/>
            <a:ext cx="10515600" cy="925793"/>
          </a:xfrm>
        </p:spPr>
        <p:txBody>
          <a:bodyPr/>
          <a:lstStyle/>
          <a:p>
            <a:r>
              <a:rPr kumimoji="1" lang="ja-JP" altLang="en-US" dirty="0"/>
              <a:t>ブルームの放屁</a:t>
            </a:r>
          </a:p>
        </p:txBody>
      </p:sp>
      <p:sp>
        <p:nvSpPr>
          <p:cNvPr id="3" name="コンテンツ プレースホルダー 2">
            <a:extLst>
              <a:ext uri="{FF2B5EF4-FFF2-40B4-BE49-F238E27FC236}">
                <a16:creationId xmlns:a16="http://schemas.microsoft.com/office/drawing/2014/main" id="{A074980E-32DB-4B00-A583-39631E2DD11C}"/>
              </a:ext>
            </a:extLst>
          </p:cNvPr>
          <p:cNvSpPr>
            <a:spLocks noGrp="1"/>
          </p:cNvSpPr>
          <p:nvPr>
            <p:ph idx="1"/>
          </p:nvPr>
        </p:nvSpPr>
        <p:spPr>
          <a:xfrm>
            <a:off x="838200" y="1613647"/>
            <a:ext cx="10515600" cy="5109882"/>
          </a:xfrm>
        </p:spPr>
        <p:txBody>
          <a:bodyPr>
            <a:normAutofit/>
          </a:bodyPr>
          <a:lstStyle/>
          <a:p>
            <a:pPr marL="0" indent="0">
              <a:buNone/>
            </a:pPr>
            <a:r>
              <a:rPr kumimoji="1" lang="en-IE" altLang="ja-JP" dirty="0"/>
              <a:t>Pprrpffrrppffff(</a:t>
            </a:r>
            <a:r>
              <a:rPr kumimoji="1" lang="en-IE" altLang="ja-JP" i="1" dirty="0"/>
              <a:t>U</a:t>
            </a:r>
            <a:r>
              <a:rPr kumimoji="1" lang="en-IE" altLang="ja-JP" dirty="0"/>
              <a:t> 11.1293)</a:t>
            </a:r>
            <a:r>
              <a:rPr kumimoji="1" lang="ja-JP" altLang="en-US" dirty="0"/>
              <a:t>　／「ぷぷぅぅぷぶぅぅぷぷぶぶぶぶ」</a:t>
            </a:r>
            <a:r>
              <a:rPr kumimoji="1" lang="en-US" altLang="ja-JP" dirty="0"/>
              <a:t>(</a:t>
            </a:r>
            <a:r>
              <a:rPr kumimoji="1" lang="en-US" altLang="ja-JP" i="1" dirty="0"/>
              <a:t>U</a:t>
            </a:r>
            <a:r>
              <a:rPr kumimoji="1" lang="en-US" altLang="ja-JP" dirty="0"/>
              <a:t>-Y 11.493)</a:t>
            </a:r>
            <a:endParaRPr lang="en-IE" altLang="ja-JP" dirty="0"/>
          </a:p>
          <a:p>
            <a:pPr marL="0" indent="0">
              <a:buNone/>
            </a:pPr>
            <a:r>
              <a:rPr lang="ja-JP" altLang="en-US" dirty="0"/>
              <a:t>　この単語を「再現」するためには、私たちは印刷（複製技術という反復性）に頼るしかない。</a:t>
            </a:r>
            <a:endParaRPr lang="en-US" altLang="ja-JP" dirty="0"/>
          </a:p>
          <a:p>
            <a:pPr marL="0" indent="0">
              <a:buNone/>
            </a:pPr>
            <a:r>
              <a:rPr kumimoji="1" lang="ja-JP" altLang="en-US" dirty="0"/>
              <a:t>　しかし、</a:t>
            </a:r>
            <a:r>
              <a:rPr kumimoji="1" lang="en-US" altLang="ja-JP" dirty="0"/>
              <a:t>pp=</a:t>
            </a:r>
            <a:r>
              <a:rPr kumimoji="1" lang="ja-JP" altLang="en-US" dirty="0"/>
              <a:t>ピアニッシモ、</a:t>
            </a:r>
            <a:r>
              <a:rPr kumimoji="1" lang="en-US" altLang="ja-JP" dirty="0"/>
              <a:t>ff=</a:t>
            </a:r>
            <a:r>
              <a:rPr kumimoji="1" lang="ja-JP" altLang="en-US" dirty="0"/>
              <a:t>フォルテッシモ、あるいは最初にブルームのお腹が鳴ったときの音「ぶぷっ（</a:t>
            </a:r>
            <a:r>
              <a:rPr kumimoji="1" lang="en-US" altLang="ja-JP" dirty="0" err="1"/>
              <a:t>Rrr</a:t>
            </a:r>
            <a:r>
              <a:rPr kumimoji="1" lang="ja-JP" altLang="en-US" dirty="0"/>
              <a:t>）</a:t>
            </a:r>
            <a:r>
              <a:rPr lang="ja-JP" altLang="en-US" dirty="0"/>
              <a:t>」</a:t>
            </a:r>
            <a:r>
              <a:rPr lang="en-US" altLang="ja-JP" dirty="0"/>
              <a:t>(</a:t>
            </a:r>
            <a:r>
              <a:rPr lang="en-US" altLang="ja-JP" i="1" dirty="0"/>
              <a:t>U</a:t>
            </a:r>
            <a:r>
              <a:rPr lang="en-US" altLang="ja-JP" dirty="0"/>
              <a:t>-Y 11.486 / </a:t>
            </a:r>
            <a:r>
              <a:rPr lang="en-US" altLang="ja-JP" i="1" dirty="0"/>
              <a:t>U</a:t>
            </a:r>
            <a:r>
              <a:rPr lang="en-US" altLang="ja-JP" dirty="0"/>
              <a:t> 11.1155)</a:t>
            </a:r>
            <a:r>
              <a:rPr lang="ja-JP" altLang="en-US" dirty="0"/>
              <a:t>が、ここに込められているとしても、</a:t>
            </a:r>
            <a:r>
              <a:rPr lang="en-IE" altLang="ja-JP" dirty="0"/>
              <a:t>Pprrpffrrppffff</a:t>
            </a:r>
            <a:r>
              <a:rPr lang="ja-JP" altLang="en-US" dirty="0"/>
              <a:t>と綴ったときのジョイスの手つきは（なぜ</a:t>
            </a:r>
            <a:r>
              <a:rPr lang="en-US" altLang="ja-JP" dirty="0" err="1"/>
              <a:t>Pprr</a:t>
            </a:r>
            <a:r>
              <a:rPr lang="en-US" altLang="ja-JP" u="sng" dirty="0" err="1"/>
              <a:t>pp</a:t>
            </a:r>
            <a:r>
              <a:rPr lang="en-US" altLang="ja-JP" dirty="0" err="1"/>
              <a:t>ffrrppffff</a:t>
            </a:r>
            <a:r>
              <a:rPr lang="ja-JP" altLang="en-US" dirty="0"/>
              <a:t>としない？）、ケージがサイコロを振って作曲をしたときの偶然性と大きくは異なっていないのではないか？</a:t>
            </a:r>
            <a:endParaRPr lang="en-US" altLang="ja-JP" dirty="0"/>
          </a:p>
          <a:p>
            <a:pPr marL="0" indent="0">
              <a:buNone/>
            </a:pPr>
            <a:r>
              <a:rPr kumimoji="1" lang="ja-JP" altLang="en-US" dirty="0"/>
              <a:t>　そしてまた読者も読む度ごとに異なるノイズを楽しむように、毎回の読書体験における本挿話の「音」を「楽」しむことが肝要ではないか</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59096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9A701-95B3-43C9-94BD-836C83A502DA}"/>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0EA7D28B-ECA8-4EED-9F96-4ACFC1E319DE}"/>
              </a:ext>
            </a:extLst>
          </p:cNvPr>
          <p:cNvSpPr>
            <a:spLocks noGrp="1"/>
          </p:cNvSpPr>
          <p:nvPr>
            <p:ph idx="1"/>
          </p:nvPr>
        </p:nvSpPr>
        <p:spPr/>
        <p:txBody>
          <a:bodyPr/>
          <a:lstStyle/>
          <a:p>
            <a:pPr marL="0" indent="0">
              <a:buNone/>
            </a:pPr>
            <a:r>
              <a:rPr lang="ja-JP" altLang="en-US" dirty="0"/>
              <a:t>金井嘉彦　「“</a:t>
            </a:r>
            <a:r>
              <a:rPr lang="en-US" altLang="ja-JP" dirty="0"/>
              <a:t>much, much to learn”:</a:t>
            </a:r>
            <a:r>
              <a:rPr lang="ja-JP" altLang="en-US" dirty="0"/>
              <a:t>ジョイスのコインシデンス再考（１）」</a:t>
            </a:r>
            <a:r>
              <a:rPr lang="en-US" altLang="ja-JP" dirty="0"/>
              <a:t>『</a:t>
            </a:r>
            <a:r>
              <a:rPr lang="ja-JP" altLang="en-US" dirty="0"/>
              <a:t>言語文化</a:t>
            </a:r>
            <a:r>
              <a:rPr lang="en-US" altLang="ja-JP" dirty="0"/>
              <a:t>』</a:t>
            </a:r>
            <a:r>
              <a:rPr lang="ja-JP" altLang="en-US" dirty="0"/>
              <a:t>第</a:t>
            </a:r>
            <a:r>
              <a:rPr lang="en-US" altLang="ja-JP" dirty="0"/>
              <a:t>57</a:t>
            </a:r>
            <a:r>
              <a:rPr lang="ja-JP" altLang="en-US" dirty="0"/>
              <a:t>号、</a:t>
            </a:r>
            <a:r>
              <a:rPr lang="en-US" altLang="ja-JP" dirty="0"/>
              <a:t>2011</a:t>
            </a:r>
            <a:r>
              <a:rPr lang="ja-JP" altLang="en-US" dirty="0"/>
              <a:t>年、</a:t>
            </a:r>
            <a:r>
              <a:rPr lang="en-US" altLang="ja-JP" dirty="0"/>
              <a:t>3-23</a:t>
            </a:r>
            <a:r>
              <a:rPr lang="ja-JP" altLang="en-US" dirty="0"/>
              <a:t>頁。</a:t>
            </a:r>
            <a:endParaRPr lang="en-US" altLang="ja-JP" dirty="0"/>
          </a:p>
          <a:p>
            <a:pPr marL="0" indent="0">
              <a:buNone/>
            </a:pPr>
            <a:r>
              <a:rPr kumimoji="1" lang="ja-JP" altLang="en-US" dirty="0"/>
              <a:t>ベンヤミン、ヴァルター　「複製技術時代の芸術作品」</a:t>
            </a:r>
            <a:r>
              <a:rPr kumimoji="1" lang="en-US" altLang="ja-JP" dirty="0"/>
              <a:t>『</a:t>
            </a:r>
            <a:r>
              <a:rPr kumimoji="1" lang="ja-JP" altLang="en-US" dirty="0"/>
              <a:t>ベンヤミン・コレクション</a:t>
            </a:r>
            <a:r>
              <a:rPr kumimoji="1" lang="en-US" altLang="ja-JP" dirty="0"/>
              <a:t>』</a:t>
            </a:r>
            <a:r>
              <a:rPr kumimoji="1" lang="ja-JP" altLang="en-US" dirty="0"/>
              <a:t>１、浅井健二郎編訳、ちくま学芸文庫、</a:t>
            </a:r>
            <a:r>
              <a:rPr kumimoji="1" lang="en-US" altLang="ja-JP" dirty="0"/>
              <a:t>1995</a:t>
            </a:r>
            <a:r>
              <a:rPr kumimoji="1" lang="ja-JP" altLang="en-US" dirty="0"/>
              <a:t>年、</a:t>
            </a:r>
            <a:r>
              <a:rPr kumimoji="1" lang="en-US" altLang="ja-JP" dirty="0"/>
              <a:t>583-640</a:t>
            </a:r>
            <a:r>
              <a:rPr kumimoji="1" lang="ja-JP" altLang="en-US" dirty="0"/>
              <a:t>頁。</a:t>
            </a:r>
            <a:endParaRPr kumimoji="1" lang="en-US" altLang="ja-JP" dirty="0"/>
          </a:p>
          <a:p>
            <a:pPr marL="0" indent="0">
              <a:buNone/>
            </a:pPr>
            <a:r>
              <a:rPr kumimoji="1" lang="ja-JP" altLang="en-US" dirty="0"/>
              <a:t>山下尚一　「ジョン・ケージとピエール・ブーレーズにおける偶然性の問題」</a:t>
            </a:r>
            <a:r>
              <a:rPr kumimoji="1" lang="en-US" altLang="ja-JP" dirty="0"/>
              <a:t>『</a:t>
            </a:r>
            <a:r>
              <a:rPr kumimoji="1" lang="zh-TW" altLang="en-US" dirty="0">
                <a:latin typeface="ＭＳ Ｐゴシック" panose="020B0600070205080204" pitchFamily="50" charset="-128"/>
                <a:ea typeface="ＭＳ Ｐゴシック" panose="020B0600070205080204" pitchFamily="50" charset="-128"/>
              </a:rPr>
              <a:t>駿河台大学論叢</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第</a:t>
            </a:r>
            <a:r>
              <a:rPr kumimoji="1" lang="en-US" altLang="zh-TW" dirty="0">
                <a:latin typeface="ＭＳ Ｐゴシック" panose="020B0600070205080204" pitchFamily="50" charset="-128"/>
                <a:ea typeface="ＭＳ Ｐゴシック" panose="020B0600070205080204" pitchFamily="50" charset="-128"/>
              </a:rPr>
              <a:t>58</a:t>
            </a:r>
            <a:r>
              <a:rPr kumimoji="1" lang="ja-JP" altLang="en-US" dirty="0">
                <a:latin typeface="ＭＳ Ｐゴシック" panose="020B0600070205080204" pitchFamily="50" charset="-128"/>
                <a:ea typeface="ＭＳ Ｐゴシック" panose="020B0600070205080204" pitchFamily="50" charset="-128"/>
              </a:rPr>
              <a:t>号、</a:t>
            </a:r>
            <a:r>
              <a:rPr kumimoji="1" lang="en-US" altLang="zh-TW" dirty="0">
                <a:latin typeface="ＭＳ Ｐゴシック" panose="020B0600070205080204" pitchFamily="50" charset="-128"/>
                <a:ea typeface="ＭＳ Ｐゴシック" panose="020B0600070205080204" pitchFamily="50" charset="-128"/>
              </a:rPr>
              <a:t>2019</a:t>
            </a:r>
            <a:r>
              <a:rPr kumimoji="1" lang="ja-JP" altLang="en-US" dirty="0">
                <a:latin typeface="ＭＳ Ｐゴシック" panose="020B0600070205080204" pitchFamily="50" charset="-128"/>
                <a:ea typeface="ＭＳ Ｐゴシック" panose="020B0600070205080204" pitchFamily="50" charset="-128"/>
              </a:rPr>
              <a:t>年、</a:t>
            </a:r>
            <a:r>
              <a:rPr kumimoji="1" lang="en-US" altLang="ja-JP" dirty="0">
                <a:latin typeface="ＭＳ Ｐゴシック" panose="020B0600070205080204" pitchFamily="50" charset="-128"/>
                <a:ea typeface="ＭＳ Ｐゴシック" panose="020B0600070205080204" pitchFamily="50" charset="-128"/>
              </a:rPr>
              <a:t>1-8</a:t>
            </a:r>
            <a:r>
              <a:rPr kumimoji="1" lang="ja-JP" altLang="en-US" dirty="0">
                <a:latin typeface="ＭＳ Ｐゴシック" panose="020B0600070205080204" pitchFamily="50" charset="-128"/>
                <a:ea typeface="ＭＳ Ｐゴシック" panose="020B0600070205080204" pitchFamily="50" charset="-128"/>
              </a:rPr>
              <a:t>頁。</a:t>
            </a:r>
          </a:p>
        </p:txBody>
      </p:sp>
    </p:spTree>
    <p:extLst>
      <p:ext uri="{BB962C8B-B14F-4D97-AF65-F5344CB8AC3E}">
        <p14:creationId xmlns:p14="http://schemas.microsoft.com/office/powerpoint/2010/main" val="140026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8F969-0054-4ED7-8817-A8F66929135C}"/>
              </a:ext>
            </a:extLst>
          </p:cNvPr>
          <p:cNvSpPr>
            <a:spLocks noGrp="1"/>
          </p:cNvSpPr>
          <p:nvPr>
            <p:ph type="title"/>
          </p:nvPr>
        </p:nvSpPr>
        <p:spPr>
          <a:xfrm>
            <a:off x="224118" y="365125"/>
            <a:ext cx="11129682" cy="1325563"/>
          </a:xfrm>
        </p:spPr>
        <p:txBody>
          <a:bodyPr/>
          <a:lstStyle/>
          <a:p>
            <a:r>
              <a:rPr kumimoji="1" lang="ja-JP" altLang="en-US" dirty="0"/>
              <a:t>偶然の音楽</a:t>
            </a:r>
          </a:p>
        </p:txBody>
      </p:sp>
      <p:sp>
        <p:nvSpPr>
          <p:cNvPr id="3" name="コンテンツ プレースホルダー 2">
            <a:extLst>
              <a:ext uri="{FF2B5EF4-FFF2-40B4-BE49-F238E27FC236}">
                <a16:creationId xmlns:a16="http://schemas.microsoft.com/office/drawing/2014/main" id="{265C9981-4054-490C-811E-A55821EBE555}"/>
              </a:ext>
            </a:extLst>
          </p:cNvPr>
          <p:cNvSpPr>
            <a:spLocks noGrp="1"/>
          </p:cNvSpPr>
          <p:nvPr>
            <p:ph idx="1"/>
          </p:nvPr>
        </p:nvSpPr>
        <p:spPr>
          <a:xfrm>
            <a:off x="4105835" y="5567082"/>
            <a:ext cx="6589060" cy="519953"/>
          </a:xfrm>
        </p:spPr>
        <p:txBody>
          <a:bodyPr>
            <a:normAutofit/>
          </a:bodyPr>
          <a:lstStyle/>
          <a:p>
            <a:pPr marL="0" indent="0">
              <a:buNone/>
            </a:pPr>
            <a:r>
              <a:rPr kumimoji="1" lang="ja-JP" altLang="en-US" sz="1600" dirty="0"/>
              <a:t>写真は下記のサイトから（</a:t>
            </a:r>
            <a:r>
              <a:rPr kumimoji="1" lang="en-IE" altLang="ja-JP" sz="1600" dirty="0">
                <a:hlinkClick r:id="rId2"/>
              </a:rPr>
              <a:t>https://en.wikipedia.org/wiki/John_Cage</a:t>
            </a:r>
            <a:r>
              <a:rPr kumimoji="1" lang="ja-JP" altLang="en-US" sz="1600" dirty="0"/>
              <a:t>）</a:t>
            </a:r>
          </a:p>
        </p:txBody>
      </p:sp>
      <p:pic>
        <p:nvPicPr>
          <p:cNvPr id="4" name="図 3">
            <a:extLst>
              <a:ext uri="{FF2B5EF4-FFF2-40B4-BE49-F238E27FC236}">
                <a16:creationId xmlns:a16="http://schemas.microsoft.com/office/drawing/2014/main" id="{A696C8B0-ED51-4F8A-B450-F4C1A974F6A3}"/>
              </a:ext>
            </a:extLst>
          </p:cNvPr>
          <p:cNvPicPr>
            <a:picLocks noChangeAspect="1"/>
          </p:cNvPicPr>
          <p:nvPr/>
        </p:nvPicPr>
        <p:blipFill>
          <a:blip r:embed="rId3"/>
          <a:stretch>
            <a:fillRect/>
          </a:stretch>
        </p:blipFill>
        <p:spPr>
          <a:xfrm>
            <a:off x="486336" y="1819788"/>
            <a:ext cx="3162300" cy="4524375"/>
          </a:xfrm>
          <a:prstGeom prst="rect">
            <a:avLst/>
          </a:prstGeom>
        </p:spPr>
      </p:pic>
      <p:pic>
        <p:nvPicPr>
          <p:cNvPr id="5" name="図 4">
            <a:extLst>
              <a:ext uri="{FF2B5EF4-FFF2-40B4-BE49-F238E27FC236}">
                <a16:creationId xmlns:a16="http://schemas.microsoft.com/office/drawing/2014/main" id="{E61E7B18-3F1B-42C6-9D59-551F0156B3D7}"/>
              </a:ext>
            </a:extLst>
          </p:cNvPr>
          <p:cNvPicPr>
            <a:picLocks noChangeAspect="1"/>
          </p:cNvPicPr>
          <p:nvPr/>
        </p:nvPicPr>
        <p:blipFill>
          <a:blip r:embed="rId4"/>
          <a:stretch>
            <a:fillRect/>
          </a:stretch>
        </p:blipFill>
        <p:spPr>
          <a:xfrm>
            <a:off x="3938310" y="479332"/>
            <a:ext cx="3571875" cy="4762500"/>
          </a:xfrm>
          <a:prstGeom prst="rect">
            <a:avLst/>
          </a:prstGeom>
        </p:spPr>
      </p:pic>
      <p:sp>
        <p:nvSpPr>
          <p:cNvPr id="6" name="テキスト ボックス 5">
            <a:extLst>
              <a:ext uri="{FF2B5EF4-FFF2-40B4-BE49-F238E27FC236}">
                <a16:creationId xmlns:a16="http://schemas.microsoft.com/office/drawing/2014/main" id="{A43E5368-BAA1-4C18-933C-9953FF20051E}"/>
              </a:ext>
            </a:extLst>
          </p:cNvPr>
          <p:cNvSpPr txBox="1"/>
          <p:nvPr/>
        </p:nvSpPr>
        <p:spPr>
          <a:xfrm>
            <a:off x="7709647" y="770965"/>
            <a:ext cx="4258235" cy="4832092"/>
          </a:xfrm>
          <a:prstGeom prst="rect">
            <a:avLst/>
          </a:prstGeom>
          <a:noFill/>
        </p:spPr>
        <p:txBody>
          <a:bodyPr wrap="square" rtlCol="0">
            <a:spAutoFit/>
          </a:bodyPr>
          <a:lstStyle/>
          <a:p>
            <a:pPr marL="0" indent="0">
              <a:buNone/>
            </a:pPr>
            <a:r>
              <a:rPr kumimoji="1" lang="ja-JP" altLang="en-US" sz="2800" dirty="0"/>
              <a:t>ジョン・ケージ</a:t>
            </a:r>
            <a:r>
              <a:rPr lang="en-US" altLang="ja-JP" sz="2800" dirty="0"/>
              <a:t> </a:t>
            </a:r>
          </a:p>
          <a:p>
            <a:pPr marL="0" indent="0">
              <a:buNone/>
            </a:pPr>
            <a:r>
              <a:rPr lang="en-US" altLang="ja-JP" sz="2800" dirty="0"/>
              <a:t>(</a:t>
            </a:r>
            <a:r>
              <a:rPr kumimoji="1" lang="en-US" altLang="ja-JP" sz="2800" dirty="0"/>
              <a:t>John Cage, 1912-1992)</a:t>
            </a:r>
          </a:p>
          <a:p>
            <a:pPr marL="0" indent="0">
              <a:buNone/>
            </a:pPr>
            <a:endParaRPr lang="en-US" altLang="ja-JP" dirty="0"/>
          </a:p>
          <a:p>
            <a:pPr algn="l"/>
            <a:r>
              <a:rPr lang="ja-JP" altLang="en-US" b="0" i="0" dirty="0">
                <a:solidFill>
                  <a:srgbClr val="1A1A1A"/>
                </a:solidFill>
                <a:effectLst/>
                <a:latin typeface="Times New Roman" panose="02020603050405020304" pitchFamily="18" charset="0"/>
              </a:rPr>
              <a:t>アメリカの作曲家、哲学者。ロサンゼルス生まれ。</a:t>
            </a:r>
            <a:r>
              <a:rPr lang="en-US" altLang="ja-JP" b="0" i="0" dirty="0">
                <a:solidFill>
                  <a:srgbClr val="1A1A1A"/>
                </a:solidFill>
                <a:effectLst/>
                <a:latin typeface="Times New Roman" panose="02020603050405020304" pitchFamily="18" charset="0"/>
              </a:rPr>
              <a:t>1930</a:t>
            </a:r>
            <a:r>
              <a:rPr lang="ja-JP" altLang="en-US" b="0" i="0" dirty="0">
                <a:solidFill>
                  <a:srgbClr val="1A1A1A"/>
                </a:solidFill>
                <a:effectLst/>
                <a:latin typeface="Times New Roman" panose="02020603050405020304" pitchFamily="18" charset="0"/>
              </a:rPr>
              <a:t>年代には半音階的な作品を残したが、</a:t>
            </a:r>
            <a:r>
              <a:rPr lang="en-US" altLang="ja-JP" b="0" i="0" dirty="0">
                <a:solidFill>
                  <a:srgbClr val="1A1A1A"/>
                </a:solidFill>
                <a:effectLst/>
                <a:latin typeface="Times New Roman" panose="02020603050405020304" pitchFamily="18" charset="0"/>
              </a:rPr>
              <a:t>40</a:t>
            </a:r>
            <a:r>
              <a:rPr lang="ja-JP" altLang="en-US" b="0" i="0" dirty="0">
                <a:solidFill>
                  <a:srgbClr val="1A1A1A"/>
                </a:solidFill>
                <a:effectLst/>
                <a:latin typeface="Times New Roman" panose="02020603050405020304" pitchFamily="18" charset="0"/>
              </a:rPr>
              <a:t>年代に入るとマース・カニンガムらのモダン・ダンスのグループと仕事を始め、打楽器、プリペアド・ピアノの作品を残す。</a:t>
            </a:r>
            <a:r>
              <a:rPr lang="en-US" altLang="ja-JP" b="0" i="0" dirty="0">
                <a:solidFill>
                  <a:srgbClr val="1A1A1A"/>
                </a:solidFill>
                <a:effectLst/>
                <a:latin typeface="Times New Roman" panose="02020603050405020304" pitchFamily="18" charset="0"/>
              </a:rPr>
              <a:t>50</a:t>
            </a:r>
            <a:r>
              <a:rPr lang="ja-JP" altLang="en-US" b="0" i="0" dirty="0">
                <a:solidFill>
                  <a:srgbClr val="1A1A1A"/>
                </a:solidFill>
                <a:effectLst/>
                <a:latin typeface="Times New Roman" panose="02020603050405020304" pitchFamily="18" charset="0"/>
              </a:rPr>
              <a:t>年代には</a:t>
            </a:r>
            <a:r>
              <a:rPr lang="en-US" altLang="ja-JP" b="0" i="0" dirty="0">
                <a:solidFill>
                  <a:srgbClr val="1A1A1A"/>
                </a:solidFill>
                <a:effectLst/>
                <a:latin typeface="Times New Roman" panose="02020603050405020304" pitchFamily="18" charset="0"/>
              </a:rPr>
              <a:t>『</a:t>
            </a:r>
            <a:r>
              <a:rPr lang="ja-JP" altLang="en-US" b="0" i="0" dirty="0">
                <a:solidFill>
                  <a:srgbClr val="1A1A1A"/>
                </a:solidFill>
                <a:effectLst/>
                <a:latin typeface="Times New Roman" panose="02020603050405020304" pitchFamily="18" charset="0"/>
              </a:rPr>
              <a:t>易の音楽</a:t>
            </a:r>
            <a:r>
              <a:rPr lang="en-US" altLang="ja-JP" b="0" i="0" dirty="0">
                <a:solidFill>
                  <a:srgbClr val="1A1A1A"/>
                </a:solidFill>
                <a:effectLst/>
                <a:latin typeface="Times New Roman" panose="02020603050405020304" pitchFamily="18" charset="0"/>
              </a:rPr>
              <a:t>』</a:t>
            </a:r>
            <a:r>
              <a:rPr lang="ja-JP" altLang="en-US" b="0" i="0" dirty="0">
                <a:solidFill>
                  <a:srgbClr val="1A1A1A"/>
                </a:solidFill>
                <a:effectLst/>
                <a:latin typeface="Times New Roman" panose="02020603050405020304" pitchFamily="18" charset="0"/>
              </a:rPr>
              <a:t>（</a:t>
            </a:r>
            <a:r>
              <a:rPr lang="en-US" altLang="ja-JP" b="0" i="0" dirty="0">
                <a:solidFill>
                  <a:srgbClr val="1A1A1A"/>
                </a:solidFill>
                <a:effectLst/>
                <a:latin typeface="Times New Roman" panose="02020603050405020304" pitchFamily="18" charset="0"/>
              </a:rPr>
              <a:t>1951</a:t>
            </a:r>
            <a:r>
              <a:rPr lang="ja-JP" altLang="en-US" b="0" i="0" dirty="0">
                <a:solidFill>
                  <a:srgbClr val="1A1A1A"/>
                </a:solidFill>
                <a:effectLst/>
                <a:latin typeface="Times New Roman" panose="02020603050405020304" pitchFamily="18" charset="0"/>
              </a:rPr>
              <a:t>）、</a:t>
            </a:r>
            <a:r>
              <a:rPr lang="en-US" altLang="ja-JP" b="0" i="0" dirty="0">
                <a:solidFill>
                  <a:srgbClr val="1A1A1A"/>
                </a:solidFill>
                <a:effectLst/>
                <a:latin typeface="Times New Roman" panose="02020603050405020304" pitchFamily="18" charset="0"/>
              </a:rPr>
              <a:t>『</a:t>
            </a:r>
            <a:r>
              <a:rPr lang="ja-JP" altLang="en-US" b="0" i="0" dirty="0">
                <a:solidFill>
                  <a:srgbClr val="1A1A1A"/>
                </a:solidFill>
                <a:effectLst/>
                <a:latin typeface="Times New Roman" panose="02020603050405020304" pitchFamily="18" charset="0"/>
              </a:rPr>
              <a:t>四分三三秒</a:t>
            </a:r>
            <a:r>
              <a:rPr lang="en-US" altLang="ja-JP" b="0" i="0" dirty="0">
                <a:solidFill>
                  <a:srgbClr val="1A1A1A"/>
                </a:solidFill>
                <a:effectLst/>
                <a:latin typeface="Times New Roman" panose="02020603050405020304" pitchFamily="18" charset="0"/>
              </a:rPr>
              <a:t>』</a:t>
            </a:r>
            <a:r>
              <a:rPr lang="ja-JP" altLang="en-US" b="0" i="0" dirty="0">
                <a:solidFill>
                  <a:srgbClr val="1A1A1A"/>
                </a:solidFill>
                <a:effectLst/>
                <a:latin typeface="Times New Roman" panose="02020603050405020304" pitchFamily="18" charset="0"/>
              </a:rPr>
              <a:t>（</a:t>
            </a:r>
            <a:r>
              <a:rPr lang="en-US" altLang="ja-JP" b="0" i="0" dirty="0">
                <a:solidFill>
                  <a:srgbClr val="1A1A1A"/>
                </a:solidFill>
                <a:effectLst/>
                <a:latin typeface="Times New Roman" panose="02020603050405020304" pitchFamily="18" charset="0"/>
              </a:rPr>
              <a:t>1952</a:t>
            </a:r>
            <a:r>
              <a:rPr lang="ja-JP" altLang="en-US" b="0" i="0" dirty="0">
                <a:solidFill>
                  <a:srgbClr val="1A1A1A"/>
                </a:solidFill>
                <a:effectLst/>
                <a:latin typeface="Times New Roman" panose="02020603050405020304" pitchFamily="18" charset="0"/>
              </a:rPr>
              <a:t>）に代表される禅や易思想を背景とした</a:t>
            </a:r>
            <a:r>
              <a:rPr lang="ja-JP" altLang="en-US" b="0" i="0" dirty="0">
                <a:solidFill>
                  <a:srgbClr val="FF0000"/>
                </a:solidFill>
                <a:effectLst/>
                <a:latin typeface="Times New Roman" panose="02020603050405020304" pitchFamily="18" charset="0"/>
              </a:rPr>
              <a:t>偶然性の音楽</a:t>
            </a:r>
            <a:r>
              <a:rPr lang="ja-JP" altLang="en-US" b="0" i="0" dirty="0">
                <a:solidFill>
                  <a:srgbClr val="1A1A1A"/>
                </a:solidFill>
                <a:effectLst/>
                <a:latin typeface="Times New Roman" panose="02020603050405020304" pitchFamily="18" charset="0"/>
              </a:rPr>
              <a:t>に向かい、世界的な名声と中傷を集める。</a:t>
            </a:r>
            <a:endParaRPr lang="en-US" altLang="ja-JP" b="0" i="0" dirty="0">
              <a:solidFill>
                <a:srgbClr val="1A1A1A"/>
              </a:solidFill>
              <a:effectLst/>
              <a:latin typeface="Times New Roman" panose="02020603050405020304" pitchFamily="18" charset="0"/>
            </a:endParaRPr>
          </a:p>
          <a:p>
            <a:pPr algn="l"/>
            <a:r>
              <a:rPr lang="ja-JP" altLang="en-US" b="0" i="0" dirty="0">
                <a:solidFill>
                  <a:srgbClr val="1A1A1A"/>
                </a:solidFill>
                <a:effectLst/>
                <a:latin typeface="Times New Roman" panose="02020603050405020304" pitchFamily="18" charset="0"/>
              </a:rPr>
              <a:t>［細川周平］</a:t>
            </a:r>
          </a:p>
          <a:p>
            <a:pPr marL="0" indent="0">
              <a:buNone/>
            </a:pPr>
            <a:endParaRPr kumimoji="1" lang="en-US" altLang="ja-JP" dirty="0"/>
          </a:p>
          <a:p>
            <a:pPr marL="0" indent="0">
              <a:buNone/>
            </a:pPr>
            <a:r>
              <a:rPr kumimoji="1" lang="en-US" altLang="ja-JP" dirty="0"/>
              <a:t>『</a:t>
            </a:r>
            <a:r>
              <a:rPr kumimoji="1" lang="ja-JP" altLang="en-US" dirty="0"/>
              <a:t>小学館　日本大百科全書</a:t>
            </a:r>
            <a:r>
              <a:rPr kumimoji="1" lang="en-US" altLang="ja-JP" dirty="0"/>
              <a:t>(</a:t>
            </a:r>
            <a:r>
              <a:rPr kumimoji="1" lang="ja-JP" altLang="en-US" dirty="0"/>
              <a:t>ニッポニカ</a:t>
            </a:r>
            <a:r>
              <a:rPr kumimoji="1" lang="en-US" altLang="ja-JP" dirty="0"/>
              <a:t>)』</a:t>
            </a:r>
            <a:r>
              <a:rPr kumimoji="1" lang="ja-JP" altLang="en-US" dirty="0"/>
              <a:t>より</a:t>
            </a:r>
            <a:endParaRPr kumimoji="1" lang="en-US" altLang="ja-JP" dirty="0"/>
          </a:p>
        </p:txBody>
      </p:sp>
    </p:spTree>
    <p:extLst>
      <p:ext uri="{BB962C8B-B14F-4D97-AF65-F5344CB8AC3E}">
        <p14:creationId xmlns:p14="http://schemas.microsoft.com/office/powerpoint/2010/main" val="7552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B79065-D497-4940-B404-9FC22F9752DC}"/>
              </a:ext>
            </a:extLst>
          </p:cNvPr>
          <p:cNvSpPr>
            <a:spLocks noGrp="1"/>
          </p:cNvSpPr>
          <p:nvPr>
            <p:ph idx="1"/>
          </p:nvPr>
        </p:nvSpPr>
        <p:spPr>
          <a:xfrm>
            <a:off x="838200" y="421341"/>
            <a:ext cx="10515600" cy="6059670"/>
          </a:xfrm>
        </p:spPr>
        <p:txBody>
          <a:bodyPr>
            <a:normAutofit/>
          </a:bodyPr>
          <a:lstStyle/>
          <a:p>
            <a:pPr marL="0" indent="0">
              <a:buNone/>
            </a:pPr>
            <a:r>
              <a:rPr kumimoji="1" lang="ja-JP" altLang="en-US" dirty="0"/>
              <a:t>ケージはジョイス（特に</a:t>
            </a:r>
            <a:r>
              <a:rPr kumimoji="1" lang="en-US" altLang="ja-JP" dirty="0"/>
              <a:t>『</a:t>
            </a:r>
            <a:r>
              <a:rPr kumimoji="1" lang="ja-JP" altLang="en-US" dirty="0"/>
              <a:t>フィネガンズ・ウェイク</a:t>
            </a:r>
            <a:r>
              <a:rPr kumimoji="1" lang="en-US" altLang="ja-JP" dirty="0"/>
              <a:t>』</a:t>
            </a:r>
            <a:r>
              <a:rPr kumimoji="1" lang="ja-JP" altLang="en-US" dirty="0"/>
              <a:t>）の熱心な読者</a:t>
            </a:r>
            <a:endParaRPr kumimoji="1" lang="en-US" altLang="ja-JP" dirty="0"/>
          </a:p>
          <a:p>
            <a:pPr marL="0" indent="0">
              <a:buNone/>
            </a:pPr>
            <a:endParaRPr lang="en-US" altLang="ja-JP" dirty="0"/>
          </a:p>
          <a:p>
            <a:pPr marL="0" indent="0">
              <a:buNone/>
            </a:pPr>
            <a:r>
              <a:rPr lang="en-US" altLang="ja-JP" i="1" dirty="0"/>
              <a:t>The Wonderful Widow of Eighteen Springs</a:t>
            </a:r>
            <a:r>
              <a:rPr lang="en-US" altLang="ja-JP" dirty="0"/>
              <a:t> (1942) </a:t>
            </a:r>
          </a:p>
          <a:p>
            <a:pPr marL="0" indent="0">
              <a:buNone/>
            </a:pPr>
            <a:r>
              <a:rPr lang="en-US" altLang="ja-JP" i="1" dirty="0" err="1"/>
              <a:t>Nowth</a:t>
            </a:r>
            <a:r>
              <a:rPr lang="en-US" altLang="ja-JP" i="1" dirty="0"/>
              <a:t> upon Nacht </a:t>
            </a:r>
            <a:r>
              <a:rPr lang="en-US" altLang="ja-JP" dirty="0"/>
              <a:t>(1984) </a:t>
            </a:r>
          </a:p>
          <a:p>
            <a:pPr marL="0" indent="0">
              <a:buNone/>
            </a:pPr>
            <a:r>
              <a:rPr lang="en-US" altLang="ja-JP" i="1" dirty="0" err="1">
                <a:solidFill>
                  <a:srgbClr val="202122"/>
                </a:solidFill>
                <a:effectLst/>
              </a:rPr>
              <a:t>Roaratorio</a:t>
            </a:r>
            <a:r>
              <a:rPr lang="en-US" altLang="ja-JP" i="1" dirty="0">
                <a:solidFill>
                  <a:srgbClr val="202122"/>
                </a:solidFill>
                <a:effectLst/>
              </a:rPr>
              <a:t>, an Irish circus on </a:t>
            </a:r>
            <a:r>
              <a:rPr lang="en-US" altLang="ja-JP" i="1" dirty="0" err="1">
                <a:solidFill>
                  <a:srgbClr val="202122"/>
                </a:solidFill>
                <a:effectLst/>
              </a:rPr>
              <a:t>Finnegans</a:t>
            </a:r>
            <a:r>
              <a:rPr lang="en-US" altLang="ja-JP" i="1" dirty="0">
                <a:solidFill>
                  <a:srgbClr val="202122"/>
                </a:solidFill>
                <a:effectLst/>
              </a:rPr>
              <a:t> Wake </a:t>
            </a:r>
            <a:r>
              <a:rPr lang="en-US" altLang="ja-JP" b="0" i="0" dirty="0">
                <a:solidFill>
                  <a:srgbClr val="202122"/>
                </a:solidFill>
                <a:effectLst/>
              </a:rPr>
              <a:t>(1979)</a:t>
            </a:r>
          </a:p>
          <a:p>
            <a:pPr marL="0" indent="0">
              <a:buNone/>
            </a:pPr>
            <a:endParaRPr kumimoji="1" lang="en-US" altLang="ja-JP" dirty="0">
              <a:solidFill>
                <a:srgbClr val="202122"/>
              </a:solidFill>
            </a:endParaRPr>
          </a:p>
          <a:p>
            <a:pPr marL="0" indent="0">
              <a:buNone/>
            </a:pPr>
            <a:r>
              <a:rPr kumimoji="1" lang="ja-JP" altLang="en-US" dirty="0">
                <a:solidFill>
                  <a:srgbClr val="202122"/>
                </a:solidFill>
              </a:rPr>
              <a:t>〇作曲、あるいは演奏に「偶然」を取り込んだケージ</a:t>
            </a:r>
            <a:endParaRPr kumimoji="1" lang="en-US" altLang="ja-JP" dirty="0">
              <a:solidFill>
                <a:srgbClr val="202122"/>
              </a:solidFill>
            </a:endParaRPr>
          </a:p>
          <a:p>
            <a:pPr marL="0" indent="0">
              <a:buNone/>
            </a:pPr>
            <a:r>
              <a:rPr lang="ja-JP" altLang="en-US" dirty="0">
                <a:solidFill>
                  <a:srgbClr val="202122"/>
                </a:solidFill>
              </a:rPr>
              <a:t>「その最終的な結果は、むしろ素晴らしい偶然</a:t>
            </a:r>
            <a:r>
              <a:rPr lang="en-US" altLang="ja-JP" dirty="0">
                <a:solidFill>
                  <a:srgbClr val="202122"/>
                </a:solidFill>
              </a:rPr>
              <a:t>(chance)</a:t>
            </a:r>
            <a:r>
              <a:rPr lang="ja-JP" altLang="en-US" dirty="0">
                <a:solidFill>
                  <a:srgbClr val="202122"/>
                </a:solidFill>
              </a:rPr>
              <a:t>によるものだ」</a:t>
            </a:r>
            <a:endParaRPr lang="en-US" altLang="ja-JP" dirty="0">
              <a:solidFill>
                <a:srgbClr val="202122"/>
              </a:solidFill>
            </a:endParaRPr>
          </a:p>
          <a:p>
            <a:pPr marL="0" indent="0">
              <a:buNone/>
            </a:pPr>
            <a:endParaRPr kumimoji="1" lang="en-US" altLang="ja-JP" dirty="0">
              <a:solidFill>
                <a:srgbClr val="202122"/>
              </a:solidFill>
            </a:endParaRPr>
          </a:p>
          <a:p>
            <a:pPr marL="0" indent="0">
              <a:buNone/>
            </a:pPr>
            <a:r>
              <a:rPr lang="ja-JP" altLang="en-US" dirty="0"/>
              <a:t>「その音楽は、偶然に作曲構成されたものそれ自体であり</a:t>
            </a:r>
            <a:r>
              <a:rPr lang="en-US" altLang="ja-JP" dirty="0"/>
              <a:t>(chance-composed itself)</a:t>
            </a:r>
            <a:r>
              <a:rPr lang="ja-JP" altLang="en-US" dirty="0"/>
              <a:t>、たまたま起こる偶然を進んで受け入れる」</a:t>
            </a:r>
            <a:endParaRPr lang="en-US" altLang="ja-JP" dirty="0"/>
          </a:p>
          <a:p>
            <a:pPr marL="0" indent="0">
              <a:buNone/>
            </a:pPr>
            <a:r>
              <a:rPr lang="ja-JP" altLang="en-US" dirty="0"/>
              <a:t>　　　　　　　　　　　　　　　　　　　　　　　　　　　　　　　　　　　</a:t>
            </a:r>
            <a:r>
              <a:rPr lang="en-US" altLang="ja-JP" dirty="0"/>
              <a:t>(qtd </a:t>
            </a:r>
            <a:r>
              <a:rPr lang="ja-JP" altLang="en-US" dirty="0"/>
              <a:t>山下</a:t>
            </a:r>
            <a:r>
              <a:rPr lang="en-US" altLang="ja-JP" dirty="0"/>
              <a:t>2)</a:t>
            </a:r>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7538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1000"/>
                                        <p:tgtEl>
                                          <p:spTgt spid="3">
                                            <p:txEl>
                                              <p:pRg st="9" end="9"/>
                                            </p:txEl>
                                          </p:spTgt>
                                        </p:tgtEl>
                                      </p:cBhvr>
                                    </p:animEffect>
                                    <p:anim calcmode="lin" valueType="num">
                                      <p:cBhvr>
                                        <p:cTn id="2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1000"/>
                                        <p:tgtEl>
                                          <p:spTgt spid="3">
                                            <p:txEl>
                                              <p:pRg st="10" end="10"/>
                                            </p:txEl>
                                          </p:spTgt>
                                        </p:tgtEl>
                                      </p:cBhvr>
                                    </p:animEffect>
                                    <p:anim calcmode="lin" valueType="num">
                                      <p:cBhvr>
                                        <p:cTn id="2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D58E7-7894-4288-B327-12E5A122DD4E}"/>
              </a:ext>
            </a:extLst>
          </p:cNvPr>
          <p:cNvSpPr>
            <a:spLocks noGrp="1"/>
          </p:cNvSpPr>
          <p:nvPr>
            <p:ph type="title"/>
          </p:nvPr>
        </p:nvSpPr>
        <p:spPr/>
        <p:txBody>
          <a:bodyPr/>
          <a:lstStyle/>
          <a:p>
            <a:r>
              <a:rPr kumimoji="1" lang="ja-JP" altLang="en-US" dirty="0"/>
              <a:t>偶然性の音楽</a:t>
            </a:r>
            <a:r>
              <a:rPr kumimoji="1" lang="en-US" altLang="ja-JP" dirty="0"/>
              <a:t>(aleatory music / music of chance operation)</a:t>
            </a:r>
            <a:endParaRPr kumimoji="1" lang="ja-JP" altLang="en-US" dirty="0"/>
          </a:p>
        </p:txBody>
      </p:sp>
      <p:sp>
        <p:nvSpPr>
          <p:cNvPr id="3" name="コンテンツ プレースホルダー 2">
            <a:extLst>
              <a:ext uri="{FF2B5EF4-FFF2-40B4-BE49-F238E27FC236}">
                <a16:creationId xmlns:a16="http://schemas.microsoft.com/office/drawing/2014/main" id="{2B994086-479C-4944-A371-F76E056A21D6}"/>
              </a:ext>
            </a:extLst>
          </p:cNvPr>
          <p:cNvSpPr>
            <a:spLocks noGrp="1"/>
          </p:cNvSpPr>
          <p:nvPr>
            <p:ph idx="1"/>
          </p:nvPr>
        </p:nvSpPr>
        <p:spPr/>
        <p:txBody>
          <a:bodyPr/>
          <a:lstStyle/>
          <a:p>
            <a:pPr marL="0" indent="0">
              <a:buNone/>
            </a:pPr>
            <a:r>
              <a:rPr kumimoji="1" lang="ja-JP" altLang="en-US" dirty="0"/>
              <a:t>作曲と演奏のどちらか、または両方において不確定な部分を残したままにされた音楽。つまり偶然性が入り込んでいる音楽の総称。作曲における偶然性には二種類あり、一つは「</a:t>
            </a:r>
            <a:r>
              <a:rPr kumimoji="1" lang="ja-JP" altLang="en-US" dirty="0">
                <a:solidFill>
                  <a:srgbClr val="FF0000"/>
                </a:solidFill>
              </a:rPr>
              <a:t>完全な偶然性</a:t>
            </a:r>
            <a:r>
              <a:rPr kumimoji="1" lang="ja-JP" altLang="en-US" dirty="0"/>
              <a:t>」、もう一つは「</a:t>
            </a:r>
            <a:r>
              <a:rPr kumimoji="1" lang="ja-JP" altLang="en-US" dirty="0">
                <a:solidFill>
                  <a:srgbClr val="FF0000"/>
                </a:solidFill>
              </a:rPr>
              <a:t>管理された偶然性</a:t>
            </a:r>
            <a:r>
              <a:rPr kumimoji="1" lang="ja-JP" altLang="en-US" dirty="0"/>
              <a:t>」とよばれる。</a:t>
            </a:r>
            <a:r>
              <a:rPr kumimoji="1" lang="ja-JP" altLang="en-US" u="sng" dirty="0"/>
              <a:t>完全な偶然性とは、たとえばコイン投げなどによって、まったく無作為に音高、音価、強さなどを決めていく作曲法</a:t>
            </a:r>
            <a:r>
              <a:rPr kumimoji="1" lang="ja-JP" altLang="en-US" dirty="0"/>
              <a:t>で、</a:t>
            </a:r>
            <a:r>
              <a:rPr kumimoji="1" lang="en-US" altLang="ja-JP" dirty="0"/>
              <a:t>1950</a:t>
            </a:r>
            <a:r>
              <a:rPr kumimoji="1" lang="ja-JP" altLang="en-US" dirty="0"/>
              <a:t>年代にアメリカの</a:t>
            </a:r>
            <a:r>
              <a:rPr kumimoji="1" lang="ja-JP" altLang="en-US" dirty="0">
                <a:solidFill>
                  <a:srgbClr val="FF0000"/>
                </a:solidFill>
              </a:rPr>
              <a:t>ジョン・ケージ</a:t>
            </a:r>
            <a:r>
              <a:rPr kumimoji="1" lang="ja-JP" altLang="en-US" dirty="0"/>
              <a:t>が導入して衝撃を与えた。具体的な例としては、ケージの</a:t>
            </a:r>
            <a:r>
              <a:rPr kumimoji="1" lang="en-US" altLang="ja-JP" dirty="0"/>
              <a:t>『</a:t>
            </a:r>
            <a:r>
              <a:rPr kumimoji="1" lang="ja-JP" altLang="en-US" dirty="0"/>
              <a:t>易の音楽</a:t>
            </a:r>
            <a:r>
              <a:rPr kumimoji="1" lang="en-US" altLang="ja-JP" dirty="0"/>
              <a:t>』『</a:t>
            </a:r>
            <a:r>
              <a:rPr kumimoji="1" lang="ja-JP" altLang="en-US" dirty="0"/>
              <a:t>ピアノのための音楽</a:t>
            </a:r>
            <a:r>
              <a:rPr kumimoji="1" lang="en-US" altLang="ja-JP" dirty="0"/>
              <a:t>』</a:t>
            </a:r>
            <a:r>
              <a:rPr kumimoji="1" lang="ja-JP" altLang="en-US" dirty="0"/>
              <a:t>などがある。彼はこのような作曲法を、中国の易学の影響から、チャンス・オペレーションとよんだ。</a:t>
            </a:r>
            <a:endParaRPr kumimoji="1" lang="en-US" altLang="ja-JP" dirty="0"/>
          </a:p>
          <a:p>
            <a:pPr marL="0" indent="0" algn="r">
              <a:buNone/>
            </a:pPr>
            <a:r>
              <a:rPr kumimoji="1" lang="en-US" altLang="ja-JP" dirty="0"/>
              <a:t>『</a:t>
            </a:r>
            <a:r>
              <a:rPr kumimoji="1" lang="ja-JP" altLang="en-US" dirty="0"/>
              <a:t>日本大百科全書</a:t>
            </a:r>
            <a:r>
              <a:rPr kumimoji="1" lang="en-US" altLang="ja-JP" dirty="0"/>
              <a:t>(</a:t>
            </a:r>
            <a:r>
              <a:rPr kumimoji="1" lang="ja-JP" altLang="en-US" dirty="0"/>
              <a:t>ニッポニカ</a:t>
            </a:r>
            <a:r>
              <a:rPr kumimoji="1" lang="en-US" altLang="ja-JP" dirty="0"/>
              <a:t>)』</a:t>
            </a:r>
            <a:r>
              <a:rPr kumimoji="1" lang="ja-JP" altLang="en-US" dirty="0"/>
              <a:t>より</a:t>
            </a:r>
          </a:p>
        </p:txBody>
      </p:sp>
    </p:spTree>
    <p:extLst>
      <p:ext uri="{BB962C8B-B14F-4D97-AF65-F5344CB8AC3E}">
        <p14:creationId xmlns:p14="http://schemas.microsoft.com/office/powerpoint/2010/main" val="10740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565FA-5B22-4E96-AB97-9D84D3550B36}"/>
              </a:ext>
            </a:extLst>
          </p:cNvPr>
          <p:cNvSpPr>
            <a:spLocks noGrp="1"/>
          </p:cNvSpPr>
          <p:nvPr>
            <p:ph type="title"/>
          </p:nvPr>
        </p:nvSpPr>
        <p:spPr/>
        <p:txBody>
          <a:bodyPr/>
          <a:lstStyle/>
          <a:p>
            <a:r>
              <a:rPr kumimoji="1" lang="ja-JP" altLang="en-US" dirty="0"/>
              <a:t>「コイシンシデンス</a:t>
            </a:r>
            <a:r>
              <a:rPr kumimoji="1" lang="en-US" altLang="ja-JP" dirty="0"/>
              <a:t>(Coincidence)</a:t>
            </a:r>
            <a:r>
              <a:rPr kumimoji="1" lang="ja-JP" altLang="en-US" dirty="0"/>
              <a:t>」という偶然性</a:t>
            </a:r>
          </a:p>
        </p:txBody>
      </p:sp>
      <p:sp>
        <p:nvSpPr>
          <p:cNvPr id="3" name="コンテンツ プレースホルダー 2">
            <a:extLst>
              <a:ext uri="{FF2B5EF4-FFF2-40B4-BE49-F238E27FC236}">
                <a16:creationId xmlns:a16="http://schemas.microsoft.com/office/drawing/2014/main" id="{DD5CBD22-CA97-4DE0-8BFC-1676F25E316F}"/>
              </a:ext>
            </a:extLst>
          </p:cNvPr>
          <p:cNvSpPr>
            <a:spLocks noGrp="1"/>
          </p:cNvSpPr>
          <p:nvPr>
            <p:ph idx="1"/>
          </p:nvPr>
        </p:nvSpPr>
        <p:spPr>
          <a:xfrm>
            <a:off x="838200" y="1825624"/>
            <a:ext cx="10515600" cy="4799293"/>
          </a:xfrm>
        </p:spPr>
        <p:txBody>
          <a:bodyPr>
            <a:normAutofit fontScale="92500" lnSpcReduction="10000"/>
          </a:bodyPr>
          <a:lstStyle/>
          <a:p>
            <a:pPr marL="0" indent="0">
              <a:buNone/>
            </a:pPr>
            <a:r>
              <a:rPr kumimoji="1" lang="ja-JP" altLang="en-US" dirty="0"/>
              <a:t>見つめていると遠くエセックス橋を派手な帽子が軽やか二輪馬車に乗って通るのが見えた。あれはそうだ。またも。三度目。</a:t>
            </a:r>
            <a:r>
              <a:rPr kumimoji="1" lang="ja-JP" altLang="en-US" dirty="0">
                <a:solidFill>
                  <a:srgbClr val="FF0000"/>
                </a:solidFill>
              </a:rPr>
              <a:t>暗合</a:t>
            </a:r>
            <a:r>
              <a:rPr kumimoji="1" lang="ja-JP" altLang="en-US" dirty="0"/>
              <a:t>。</a:t>
            </a:r>
            <a:r>
              <a:rPr kumimoji="1" lang="en-US" altLang="ja-JP" dirty="0"/>
              <a:t>(</a:t>
            </a:r>
            <a:r>
              <a:rPr kumimoji="1" lang="en-US" altLang="ja-JP" i="1" dirty="0"/>
              <a:t>U</a:t>
            </a:r>
            <a:r>
              <a:rPr kumimoji="1" lang="en-US" altLang="ja-JP" dirty="0"/>
              <a:t>-Y 11.447)</a:t>
            </a:r>
          </a:p>
          <a:p>
            <a:pPr marL="0" indent="0" algn="just">
              <a:buNone/>
            </a:pPr>
            <a:r>
              <a:rPr kumimoji="1" lang="en-US" altLang="ja-JP" dirty="0"/>
              <a:t>He eyed and saw afar on Essex bridge a gay hat riding on a jaunting car. It is. Again. Third time. </a:t>
            </a:r>
            <a:r>
              <a:rPr kumimoji="1" lang="en-US" altLang="ja-JP" dirty="0">
                <a:solidFill>
                  <a:srgbClr val="FF0000"/>
                </a:solidFill>
              </a:rPr>
              <a:t>Coincidence</a:t>
            </a:r>
            <a:r>
              <a:rPr kumimoji="1" lang="en-US" altLang="ja-JP" dirty="0"/>
              <a:t>. (</a:t>
            </a:r>
            <a:r>
              <a:rPr kumimoji="1" lang="en-US" altLang="ja-JP" i="1" dirty="0"/>
              <a:t>U</a:t>
            </a:r>
            <a:r>
              <a:rPr kumimoji="1" lang="en-US" altLang="ja-JP" dirty="0"/>
              <a:t> 11.302-03)</a:t>
            </a:r>
          </a:p>
          <a:p>
            <a:pPr marL="0" indent="0" algn="just">
              <a:buNone/>
            </a:pPr>
            <a:endParaRPr lang="en-US" altLang="ja-JP" dirty="0"/>
          </a:p>
          <a:p>
            <a:pPr marL="0" indent="0" algn="just">
              <a:buNone/>
            </a:pPr>
            <a:r>
              <a:rPr lang="ja-JP" altLang="en-US" b="1" dirty="0"/>
              <a:t>マルタ</a:t>
            </a:r>
            <a:r>
              <a:rPr lang="ja-JP" altLang="en-US" dirty="0"/>
              <a:t>だ、あれは。</a:t>
            </a:r>
            <a:r>
              <a:rPr lang="ja-JP" altLang="en-US" dirty="0">
                <a:solidFill>
                  <a:srgbClr val="FF0000"/>
                </a:solidFill>
              </a:rPr>
              <a:t>暗合</a:t>
            </a:r>
            <a:r>
              <a:rPr lang="ja-JP" altLang="en-US" dirty="0"/>
              <a:t>。ちょうど書こうとしていた。ライアネルの歌。貴方の美しいお名前のこと。書けない。ささやかなプレゼ。彼女の心の琴線を掻き鳴らす財布紐も。彼女は。悪い子って書いたのは。やっぱり名前が。マーサ。ずいぶん妙なことばかり！　今日は。</a:t>
            </a:r>
            <a:r>
              <a:rPr lang="en-US" altLang="ja-JP" dirty="0"/>
              <a:t>(</a:t>
            </a:r>
            <a:r>
              <a:rPr lang="en-US" altLang="ja-JP" i="1" dirty="0"/>
              <a:t>U</a:t>
            </a:r>
            <a:r>
              <a:rPr lang="en-US" altLang="ja-JP" dirty="0"/>
              <a:t>-Y 11.466)</a:t>
            </a:r>
          </a:p>
          <a:p>
            <a:pPr marL="0" indent="0" algn="just">
              <a:buNone/>
            </a:pPr>
            <a:r>
              <a:rPr kumimoji="1" lang="en-US" altLang="ja-JP" i="1" dirty="0"/>
              <a:t>Martha</a:t>
            </a:r>
            <a:r>
              <a:rPr kumimoji="1" lang="en-US" altLang="ja-JP" dirty="0"/>
              <a:t> it is. </a:t>
            </a:r>
            <a:r>
              <a:rPr kumimoji="1" lang="en-US" altLang="ja-JP" dirty="0">
                <a:solidFill>
                  <a:srgbClr val="FF0000"/>
                </a:solidFill>
              </a:rPr>
              <a:t>Coincidence</a:t>
            </a:r>
            <a:r>
              <a:rPr kumimoji="1" lang="en-US" altLang="ja-JP" dirty="0"/>
              <a:t>. Just going to write. Lionel’s song. Lovely name you have. Can’t write. Accept my little pres. Play on her heartstrings </a:t>
            </a:r>
            <a:r>
              <a:rPr kumimoji="1" lang="en-US" altLang="ja-JP" dirty="0" err="1"/>
              <a:t>pursestrings</a:t>
            </a:r>
            <a:r>
              <a:rPr kumimoji="1" lang="en-US" altLang="ja-JP" dirty="0"/>
              <a:t> too. She’s a. I called you naughty boy. Still the name: Martha. How strange! Today.(</a:t>
            </a:r>
            <a:r>
              <a:rPr kumimoji="1" lang="en-US" altLang="ja-JP" i="1" dirty="0"/>
              <a:t>U</a:t>
            </a:r>
            <a:r>
              <a:rPr kumimoji="1" lang="en-US" altLang="ja-JP" dirty="0"/>
              <a:t> 11.713-16)</a:t>
            </a:r>
            <a:endParaRPr kumimoji="1" lang="ja-JP" altLang="en-US" dirty="0"/>
          </a:p>
        </p:txBody>
      </p:sp>
    </p:spTree>
    <p:extLst>
      <p:ext uri="{BB962C8B-B14F-4D97-AF65-F5344CB8AC3E}">
        <p14:creationId xmlns:p14="http://schemas.microsoft.com/office/powerpoint/2010/main" val="168212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565FA-5B22-4E96-AB97-9D84D3550B36}"/>
              </a:ext>
            </a:extLst>
          </p:cNvPr>
          <p:cNvSpPr>
            <a:spLocks noGrp="1"/>
          </p:cNvSpPr>
          <p:nvPr>
            <p:ph type="title"/>
          </p:nvPr>
        </p:nvSpPr>
        <p:spPr/>
        <p:txBody>
          <a:bodyPr/>
          <a:lstStyle/>
          <a:p>
            <a:r>
              <a:rPr kumimoji="1" lang="ja-JP" altLang="en-US" dirty="0"/>
              <a:t>「コイシンシデンス</a:t>
            </a:r>
            <a:r>
              <a:rPr kumimoji="1" lang="en-US" altLang="ja-JP" dirty="0"/>
              <a:t>(Coincidence)</a:t>
            </a:r>
            <a:r>
              <a:rPr kumimoji="1" lang="ja-JP" altLang="en-US" dirty="0"/>
              <a:t>」という偶然性</a:t>
            </a:r>
          </a:p>
        </p:txBody>
      </p:sp>
      <p:sp>
        <p:nvSpPr>
          <p:cNvPr id="3" name="コンテンツ プレースホルダー 2">
            <a:extLst>
              <a:ext uri="{FF2B5EF4-FFF2-40B4-BE49-F238E27FC236}">
                <a16:creationId xmlns:a16="http://schemas.microsoft.com/office/drawing/2014/main" id="{DD5CBD22-CA97-4DE0-8BFC-1676F25E316F}"/>
              </a:ext>
            </a:extLst>
          </p:cNvPr>
          <p:cNvSpPr>
            <a:spLocks noGrp="1"/>
          </p:cNvSpPr>
          <p:nvPr>
            <p:ph idx="1"/>
          </p:nvPr>
        </p:nvSpPr>
        <p:spPr>
          <a:xfrm>
            <a:off x="838200" y="1825624"/>
            <a:ext cx="10515600" cy="4754469"/>
          </a:xfrm>
        </p:spPr>
        <p:txBody>
          <a:bodyPr>
            <a:normAutofit lnSpcReduction="10000"/>
          </a:bodyPr>
          <a:lstStyle/>
          <a:p>
            <a:pPr marL="0" indent="0">
              <a:buNone/>
            </a:pPr>
            <a:r>
              <a:rPr kumimoji="1" lang="ja-JP" altLang="en-US" dirty="0"/>
              <a:t>金井嘉彦　「</a:t>
            </a:r>
            <a:r>
              <a:rPr lang="en-US" altLang="ja-JP" dirty="0"/>
              <a:t>“much, much to learn”:</a:t>
            </a:r>
            <a:r>
              <a:rPr lang="ja-JP" altLang="en-US" dirty="0"/>
              <a:t>ジョイスのコインシデンス再考（１）</a:t>
            </a:r>
            <a:r>
              <a:rPr kumimoji="1" lang="ja-JP" altLang="en-US" dirty="0"/>
              <a:t>」</a:t>
            </a:r>
            <a:r>
              <a:rPr kumimoji="1" lang="en-US" altLang="ja-JP" dirty="0"/>
              <a:t>『</a:t>
            </a:r>
            <a:r>
              <a:rPr kumimoji="1" lang="ja-JP" altLang="en-US" dirty="0"/>
              <a:t>言語文化</a:t>
            </a:r>
            <a:r>
              <a:rPr kumimoji="1" lang="en-US" altLang="ja-JP" dirty="0"/>
              <a:t>』</a:t>
            </a:r>
            <a:r>
              <a:rPr kumimoji="1" lang="ja-JP" altLang="en-US" dirty="0"/>
              <a:t>第</a:t>
            </a:r>
            <a:r>
              <a:rPr kumimoji="1" lang="en-US" altLang="ja-JP" dirty="0"/>
              <a:t>57</a:t>
            </a:r>
            <a:r>
              <a:rPr kumimoji="1" lang="ja-JP" altLang="en-US" dirty="0"/>
              <a:t>号、</a:t>
            </a:r>
            <a:r>
              <a:rPr kumimoji="1" lang="en-US" altLang="ja-JP" dirty="0"/>
              <a:t>2011</a:t>
            </a:r>
            <a:r>
              <a:rPr kumimoji="1" lang="ja-JP" altLang="en-US" dirty="0"/>
              <a:t>年、</a:t>
            </a:r>
            <a:r>
              <a:rPr kumimoji="1" lang="en-US" altLang="ja-JP" dirty="0"/>
              <a:t>3-23</a:t>
            </a:r>
            <a:r>
              <a:rPr kumimoji="1" lang="ja-JP" altLang="en-US" dirty="0"/>
              <a:t>頁。</a:t>
            </a:r>
            <a:endParaRPr kumimoji="1" lang="en-US" altLang="ja-JP" dirty="0"/>
          </a:p>
          <a:p>
            <a:pPr marL="0" indent="0">
              <a:buNone/>
            </a:pPr>
            <a:endParaRPr lang="en-US" altLang="ja-JP" dirty="0"/>
          </a:p>
          <a:p>
            <a:pPr marL="0" indent="0">
              <a:buNone/>
            </a:pPr>
            <a:r>
              <a:rPr lang="ja-JP" altLang="en-US" dirty="0"/>
              <a:t>「プラムトリーの瓶詰肉」について</a:t>
            </a:r>
            <a:endParaRPr lang="en-US" altLang="ja-JP" dirty="0"/>
          </a:p>
          <a:p>
            <a:pPr marL="0" indent="0">
              <a:buNone/>
            </a:pPr>
            <a:r>
              <a:rPr kumimoji="1" lang="ja-JP" altLang="en-US" dirty="0"/>
              <a:t>ジョイスはあくまでも偶然の中からわれわれがこの論考で扱っているようなコインシデンスを発展させていっているということだ。生きている人間にであればいつでもどこでも起こる偶然</a:t>
            </a:r>
            <a:r>
              <a:rPr lang="ja-JP" altLang="en-US" dirty="0"/>
              <a:t>ーー</a:t>
            </a:r>
            <a:r>
              <a:rPr kumimoji="1" lang="ja-JP" altLang="en-US" dirty="0"/>
              <a:t>それ自体がコイシンシデンスである</a:t>
            </a:r>
            <a:r>
              <a:rPr lang="ja-JP" altLang="en-US" dirty="0"/>
              <a:t>ーー</a:t>
            </a:r>
            <a:r>
              <a:rPr kumimoji="1" lang="ja-JP" altLang="en-US" dirty="0"/>
              <a:t>を通して、ジョイスが作中で一つの技法として用いているコインシデンスーー</a:t>
            </a:r>
            <a:r>
              <a:rPr kumimoji="1" lang="ja-JP" altLang="en-US" dirty="0">
                <a:solidFill>
                  <a:srgbClr val="FF0000"/>
                </a:solidFill>
              </a:rPr>
              <a:t>必然の含まれた偶然</a:t>
            </a:r>
            <a:r>
              <a:rPr kumimoji="1" lang="ja-JP" altLang="en-US" dirty="0"/>
              <a:t>ーーを生み出そうとしている。（</a:t>
            </a:r>
            <a:r>
              <a:rPr kumimoji="1" lang="en-US" altLang="ja-JP" dirty="0"/>
              <a:t>12</a:t>
            </a:r>
            <a:r>
              <a:rPr kumimoji="1" lang="ja-JP" altLang="en-US" dirty="0"/>
              <a:t>）</a:t>
            </a:r>
            <a:br>
              <a:rPr kumimoji="1" lang="en-US" altLang="ja-JP" dirty="0"/>
            </a:br>
            <a:br>
              <a:rPr lang="en-US" altLang="ja-JP" dirty="0"/>
            </a:br>
            <a:r>
              <a:rPr lang="ja-JP" altLang="en-US" dirty="0"/>
              <a:t>→偶然性と必然性</a:t>
            </a:r>
            <a:endParaRPr kumimoji="1" lang="en-US" altLang="ja-JP" dirty="0"/>
          </a:p>
        </p:txBody>
      </p:sp>
    </p:spTree>
    <p:extLst>
      <p:ext uri="{BB962C8B-B14F-4D97-AF65-F5344CB8AC3E}">
        <p14:creationId xmlns:p14="http://schemas.microsoft.com/office/powerpoint/2010/main" val="12302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C47E62-3FCE-4273-B98A-5D8EBE6A04BC}"/>
              </a:ext>
            </a:extLst>
          </p:cNvPr>
          <p:cNvSpPr>
            <a:spLocks noGrp="1"/>
          </p:cNvSpPr>
          <p:nvPr>
            <p:ph type="title"/>
          </p:nvPr>
        </p:nvSpPr>
        <p:spPr/>
        <p:txBody>
          <a:bodyPr/>
          <a:lstStyle/>
          <a:p>
            <a:r>
              <a:rPr kumimoji="1" lang="ja-JP" altLang="en-US" dirty="0"/>
              <a:t>近代における「複製」の問題</a:t>
            </a:r>
          </a:p>
        </p:txBody>
      </p:sp>
      <p:sp>
        <p:nvSpPr>
          <p:cNvPr id="3" name="コンテンツ プレースホルダー 2">
            <a:extLst>
              <a:ext uri="{FF2B5EF4-FFF2-40B4-BE49-F238E27FC236}">
                <a16:creationId xmlns:a16="http://schemas.microsoft.com/office/drawing/2014/main" id="{E9CFA6C1-0DCE-4ED3-A581-22D150F03138}"/>
              </a:ext>
            </a:extLst>
          </p:cNvPr>
          <p:cNvSpPr>
            <a:spLocks noGrp="1"/>
          </p:cNvSpPr>
          <p:nvPr>
            <p:ph idx="1"/>
          </p:nvPr>
        </p:nvSpPr>
        <p:spPr>
          <a:xfrm>
            <a:off x="838200" y="1825625"/>
            <a:ext cx="7077635" cy="4667250"/>
          </a:xfrm>
        </p:spPr>
        <p:txBody>
          <a:bodyPr>
            <a:normAutofit/>
          </a:bodyPr>
          <a:lstStyle/>
          <a:p>
            <a:pPr marL="0" indent="0">
              <a:buNone/>
            </a:pPr>
            <a:r>
              <a:rPr lang="ja-JP" altLang="en-US" dirty="0"/>
              <a:t>偶然性と反復性（複製性）</a:t>
            </a:r>
          </a:p>
          <a:p>
            <a:pPr marL="0" indent="0">
              <a:buNone/>
            </a:pPr>
            <a:endParaRPr kumimoji="1" lang="en-US" altLang="ja-JP" dirty="0"/>
          </a:p>
          <a:p>
            <a:pPr marL="0" indent="0">
              <a:buNone/>
            </a:pPr>
            <a:r>
              <a:rPr kumimoji="1" lang="ja-JP" altLang="en-US" dirty="0"/>
              <a:t>蓄音機→レコード→</a:t>
            </a:r>
            <a:r>
              <a:rPr kumimoji="1" lang="en-US" altLang="ja-JP" dirty="0"/>
              <a:t>CD</a:t>
            </a:r>
            <a:r>
              <a:rPr kumimoji="1" lang="ja-JP" altLang="en-US" dirty="0"/>
              <a:t>→音楽配信、あるいは</a:t>
            </a:r>
            <a:r>
              <a:rPr lang="ja-JP" altLang="en-US" dirty="0"/>
              <a:t>ダウンロード</a:t>
            </a:r>
            <a:r>
              <a:rPr kumimoji="1" lang="ja-JP" altLang="en-US" dirty="0"/>
              <a:t>といった記録媒体の変遷</a:t>
            </a:r>
            <a:endParaRPr kumimoji="1" lang="en-US" altLang="ja-JP" dirty="0"/>
          </a:p>
          <a:p>
            <a:pPr marL="0" indent="0">
              <a:buNone/>
            </a:pPr>
            <a:endParaRPr kumimoji="1" lang="en-US" altLang="ja-JP" dirty="0"/>
          </a:p>
          <a:p>
            <a:pPr marL="0" indent="0">
              <a:buNone/>
            </a:pPr>
            <a:r>
              <a:rPr lang="ja-JP" altLang="en-US" dirty="0"/>
              <a:t>ジョイスは、音楽の複製性、あるいは反復性をどのように考えていたか（当時であれば、</a:t>
            </a:r>
            <a:r>
              <a:rPr kumimoji="1" lang="ja-JP" altLang="en-US" dirty="0"/>
              <a:t>楽譜と演奏、そして蓄音機）</a:t>
            </a:r>
            <a:endParaRPr kumimoji="1" lang="en-US" altLang="ja-JP" dirty="0"/>
          </a:p>
          <a:p>
            <a:pPr marL="0" indent="0">
              <a:buNone/>
            </a:pPr>
            <a:endParaRPr lang="en-US" altLang="zh-TW" b="0" i="0" dirty="0">
              <a:solidFill>
                <a:srgbClr val="201F1E"/>
              </a:solidFill>
              <a:effectLst/>
              <a:latin typeface="ＭＳ Ｐゴシック" panose="020B0600070205080204" pitchFamily="50" charset="-128"/>
              <a:ea typeface="ＭＳ Ｐゴシック" panose="020B0600070205080204" pitchFamily="50" charset="-128"/>
            </a:endParaRPr>
          </a:p>
          <a:p>
            <a:pPr marL="0" indent="0">
              <a:buNone/>
            </a:pPr>
            <a:endParaRPr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28AF4180-21FE-42DB-9109-C31A9332C636}"/>
              </a:ext>
            </a:extLst>
          </p:cNvPr>
          <p:cNvPicPr>
            <a:picLocks noChangeAspect="1"/>
          </p:cNvPicPr>
          <p:nvPr/>
        </p:nvPicPr>
        <p:blipFill>
          <a:blip r:embed="rId2"/>
          <a:stretch>
            <a:fillRect/>
          </a:stretch>
        </p:blipFill>
        <p:spPr>
          <a:xfrm>
            <a:off x="8022416" y="0"/>
            <a:ext cx="4169584" cy="4078941"/>
          </a:xfrm>
          <a:prstGeom prst="rect">
            <a:avLst/>
          </a:prstGeom>
        </p:spPr>
      </p:pic>
      <p:sp>
        <p:nvSpPr>
          <p:cNvPr id="5" name="テキスト ボックス 4">
            <a:extLst>
              <a:ext uri="{FF2B5EF4-FFF2-40B4-BE49-F238E27FC236}">
                <a16:creationId xmlns:a16="http://schemas.microsoft.com/office/drawing/2014/main" id="{EDF78E22-4C33-4EC2-8009-5C1D270881F1}"/>
              </a:ext>
            </a:extLst>
          </p:cNvPr>
          <p:cNvSpPr txBox="1"/>
          <p:nvPr/>
        </p:nvSpPr>
        <p:spPr>
          <a:xfrm>
            <a:off x="8175812" y="4464424"/>
            <a:ext cx="3747247" cy="1077218"/>
          </a:xfrm>
          <a:prstGeom prst="rect">
            <a:avLst/>
          </a:prstGeom>
          <a:noFill/>
        </p:spPr>
        <p:txBody>
          <a:bodyPr wrap="square" rtlCol="0">
            <a:spAutoFit/>
          </a:bodyPr>
          <a:lstStyle/>
          <a:p>
            <a:r>
              <a:rPr kumimoji="1" lang="en-IE" altLang="ja-JP" dirty="0"/>
              <a:t>Edison wax cylinder phonograph, circa 1899</a:t>
            </a:r>
          </a:p>
          <a:p>
            <a:r>
              <a:rPr lang="ja-JP" altLang="en-US" sz="1400" dirty="0"/>
              <a:t>→上記の写真は下記のサイトから</a:t>
            </a:r>
            <a:endParaRPr lang="en-US" altLang="ja-JP" sz="1400" dirty="0"/>
          </a:p>
          <a:p>
            <a:r>
              <a:rPr kumimoji="1" lang="en-IE" altLang="ja-JP" sz="1400" dirty="0"/>
              <a:t>https://en.wikipedia.org/wiki/Phonograph</a:t>
            </a:r>
            <a:endParaRPr kumimoji="1" lang="ja-JP" altLang="en-US" sz="1400" dirty="0"/>
          </a:p>
        </p:txBody>
      </p:sp>
    </p:spTree>
    <p:extLst>
      <p:ext uri="{BB962C8B-B14F-4D97-AF65-F5344CB8AC3E}">
        <p14:creationId xmlns:p14="http://schemas.microsoft.com/office/powerpoint/2010/main" val="174895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E7049-3494-49BE-99D1-C33212B6FD17}"/>
              </a:ext>
            </a:extLst>
          </p:cNvPr>
          <p:cNvSpPr>
            <a:spLocks noGrp="1"/>
          </p:cNvSpPr>
          <p:nvPr>
            <p:ph type="title"/>
          </p:nvPr>
        </p:nvSpPr>
        <p:spPr/>
        <p:txBody>
          <a:bodyPr/>
          <a:lstStyle/>
          <a:p>
            <a:r>
              <a:rPr kumimoji="1" lang="en-US" altLang="ja-JP" dirty="0"/>
              <a:t>W</a:t>
            </a:r>
            <a:r>
              <a:rPr kumimoji="1" lang="ja-JP" altLang="en-US" dirty="0"/>
              <a:t>・ベンヤミンの議論</a:t>
            </a:r>
          </a:p>
        </p:txBody>
      </p:sp>
      <p:sp>
        <p:nvSpPr>
          <p:cNvPr id="3" name="コンテンツ プレースホルダー 2">
            <a:extLst>
              <a:ext uri="{FF2B5EF4-FFF2-40B4-BE49-F238E27FC236}">
                <a16:creationId xmlns:a16="http://schemas.microsoft.com/office/drawing/2014/main" id="{B8F15D8F-2A4D-4F8D-B9F9-76A2E05E9DA1}"/>
              </a:ext>
            </a:extLst>
          </p:cNvPr>
          <p:cNvSpPr>
            <a:spLocks noGrp="1"/>
          </p:cNvSpPr>
          <p:nvPr>
            <p:ph idx="1"/>
          </p:nvPr>
        </p:nvSpPr>
        <p:spPr/>
        <p:txBody>
          <a:bodyPr/>
          <a:lstStyle/>
          <a:p>
            <a:pPr marL="0" indent="0">
              <a:buNone/>
            </a:pPr>
            <a:r>
              <a:rPr kumimoji="1" lang="ja-JP" altLang="en-US" dirty="0"/>
              <a:t>「複製技術時代の芸術作品」（</a:t>
            </a:r>
            <a:r>
              <a:rPr kumimoji="1" lang="en-US" altLang="ja-JP" dirty="0"/>
              <a:t>1935-36</a:t>
            </a:r>
            <a:r>
              <a:rPr kumimoji="1" lang="ja-JP" altLang="en-US" dirty="0"/>
              <a:t>年成立）</a:t>
            </a:r>
            <a:endParaRPr kumimoji="1" lang="en-US" altLang="ja-JP" dirty="0"/>
          </a:p>
          <a:p>
            <a:pPr marL="0" indent="0">
              <a:buNone/>
            </a:pPr>
            <a:endParaRPr lang="en-US" altLang="ja-JP" dirty="0"/>
          </a:p>
          <a:p>
            <a:pPr marL="0" indent="0">
              <a:buNone/>
            </a:pPr>
            <a:r>
              <a:rPr kumimoji="1" lang="ja-JP" altLang="en-US" dirty="0"/>
              <a:t>どんなに完璧な複製においても、欠けているものがひとつある。芸術作品のもつ</a:t>
            </a:r>
            <a:r>
              <a:rPr kumimoji="1" lang="en-US" altLang="ja-JP" dirty="0"/>
              <a:t>〈</a:t>
            </a:r>
            <a:r>
              <a:rPr kumimoji="1" lang="ja-JP" altLang="en-US" dirty="0"/>
              <a:t>いまーここ</a:t>
            </a:r>
            <a:r>
              <a:rPr kumimoji="1" lang="en-US" altLang="ja-JP" dirty="0"/>
              <a:t>〉</a:t>
            </a:r>
            <a:r>
              <a:rPr kumimoji="1" lang="ja-JP" altLang="en-US" dirty="0"/>
              <a:t>的性質ーーそれが存在する場所に、一回的に在る、という性質である。</a:t>
            </a:r>
            <a:endParaRPr kumimoji="1" lang="en-US" altLang="ja-JP" dirty="0"/>
          </a:p>
          <a:p>
            <a:pPr marL="0" indent="0">
              <a:buNone/>
            </a:pPr>
            <a:r>
              <a:rPr lang="ja-JP" altLang="en-US" dirty="0"/>
              <a:t>（中略）</a:t>
            </a:r>
            <a:endParaRPr lang="en-US" altLang="ja-JP" dirty="0"/>
          </a:p>
          <a:p>
            <a:pPr marL="0" indent="0">
              <a:buNone/>
            </a:pPr>
            <a:r>
              <a:rPr kumimoji="1" lang="ja-JP" altLang="en-US" dirty="0"/>
              <a:t>これらの特徴を</a:t>
            </a:r>
            <a:r>
              <a:rPr kumimoji="1" lang="ja-JP" altLang="en-US" dirty="0">
                <a:solidFill>
                  <a:srgbClr val="FF0000"/>
                </a:solidFill>
              </a:rPr>
              <a:t>アウラ</a:t>
            </a:r>
            <a:r>
              <a:rPr kumimoji="1" lang="ja-JP" altLang="en-US" dirty="0"/>
              <a:t>という概念でひとまとめにして、こう言うことができるーー芸術作品が技術的に複製可能となった時代に衰退してゆくもの、それは芸術作品のアウラである。（</a:t>
            </a:r>
            <a:r>
              <a:rPr kumimoji="1" lang="en-US" altLang="ja-JP" dirty="0"/>
              <a:t>588-90</a:t>
            </a:r>
            <a:r>
              <a:rPr kumimoji="1" lang="ja-JP" altLang="en-US" dirty="0"/>
              <a:t>）</a:t>
            </a:r>
          </a:p>
        </p:txBody>
      </p:sp>
    </p:spTree>
    <p:extLst>
      <p:ext uri="{BB962C8B-B14F-4D97-AF65-F5344CB8AC3E}">
        <p14:creationId xmlns:p14="http://schemas.microsoft.com/office/powerpoint/2010/main" val="243774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593A93-BC52-477C-9207-89B9B4811073}"/>
              </a:ext>
            </a:extLst>
          </p:cNvPr>
          <p:cNvSpPr>
            <a:spLocks noGrp="1"/>
          </p:cNvSpPr>
          <p:nvPr>
            <p:ph type="title"/>
          </p:nvPr>
        </p:nvSpPr>
        <p:spPr/>
        <p:txBody>
          <a:bodyPr/>
          <a:lstStyle/>
          <a:p>
            <a:r>
              <a:rPr lang="ja-JP" altLang="en-US" dirty="0"/>
              <a:t>複製技術としての蓄音機（と写真）</a:t>
            </a:r>
            <a:endParaRPr kumimoji="1" lang="ja-JP" altLang="en-US" dirty="0"/>
          </a:p>
        </p:txBody>
      </p:sp>
      <p:sp>
        <p:nvSpPr>
          <p:cNvPr id="3" name="コンテンツ プレースホルダー 2">
            <a:extLst>
              <a:ext uri="{FF2B5EF4-FFF2-40B4-BE49-F238E27FC236}">
                <a16:creationId xmlns:a16="http://schemas.microsoft.com/office/drawing/2014/main" id="{E86C3889-0AE2-4347-9513-1A1D947BD4FD}"/>
              </a:ext>
            </a:extLst>
          </p:cNvPr>
          <p:cNvSpPr>
            <a:spLocks noGrp="1"/>
          </p:cNvSpPr>
          <p:nvPr>
            <p:ph idx="1"/>
          </p:nvPr>
        </p:nvSpPr>
        <p:spPr>
          <a:xfrm>
            <a:off x="838200" y="1825624"/>
            <a:ext cx="10515600" cy="4924799"/>
          </a:xfrm>
        </p:spPr>
        <p:txBody>
          <a:bodyPr>
            <a:normAutofit fontScale="92500" lnSpcReduction="10000"/>
          </a:bodyPr>
          <a:lstStyle/>
          <a:p>
            <a:pPr marL="0" indent="0" algn="just">
              <a:buNone/>
            </a:pPr>
            <a:r>
              <a:rPr kumimoji="1" lang="ja-JP" altLang="en-US" dirty="0"/>
              <a:t>それにだよ、一人一人を皆思い出せるわけでもない。目、歩き方、声。そうか、声なら、うん、蓄音機。墓の一つ一つに蓄音機を備えるとか家に置いておくのもいい。日曜のディナーのあとなんかに。亡くなった曾祖父さんの声をかけてみようよ。ザーッザザザーッ！やあやあやあこりゃ嬉しいわなザザザーッ嬉しいわいなまた会えるとはのうやあやあ嬉しカチャシュシュ。声が思いだせるな写真で顔を思いだすみたいに。写真がなかったら十五年もたてば思い出せなくなるね。</a:t>
            </a:r>
            <a:endParaRPr kumimoji="1" lang="en-US" altLang="ja-JP" dirty="0"/>
          </a:p>
          <a:p>
            <a:pPr marL="0" indent="0" algn="just">
              <a:buNone/>
            </a:pPr>
            <a:r>
              <a:rPr kumimoji="1" lang="en-US" altLang="ja-JP" dirty="0"/>
              <a:t>Besides how could you remember everybody? Eyes, walk, voice. Well, the voice, yes: gramophone. Have a gramophone in every grave or keep it in the house. After dinner on a Sunday. Put on poor old </a:t>
            </a:r>
            <a:r>
              <a:rPr kumimoji="1" lang="en-US" altLang="ja-JP" dirty="0" err="1"/>
              <a:t>greatgrandfather</a:t>
            </a:r>
            <a:r>
              <a:rPr kumimoji="1" lang="en-US" altLang="ja-JP" dirty="0"/>
              <a:t>. Kraahraark! </a:t>
            </a:r>
            <a:r>
              <a:rPr kumimoji="1" lang="en-US" altLang="ja-JP" dirty="0" err="1"/>
              <a:t>Hellohellohello</a:t>
            </a:r>
            <a:r>
              <a:rPr kumimoji="1" lang="en-US" altLang="ja-JP" dirty="0"/>
              <a:t> </a:t>
            </a:r>
            <a:r>
              <a:rPr kumimoji="1" lang="en-US" altLang="ja-JP" dirty="0" err="1"/>
              <a:t>amawfullyglad</a:t>
            </a:r>
            <a:r>
              <a:rPr kumimoji="1" lang="en-US" altLang="ja-JP" dirty="0"/>
              <a:t> </a:t>
            </a:r>
            <a:r>
              <a:rPr kumimoji="1" lang="en-US" altLang="ja-JP" dirty="0" err="1"/>
              <a:t>kraark</a:t>
            </a:r>
            <a:r>
              <a:rPr kumimoji="1" lang="en-US" altLang="ja-JP" dirty="0"/>
              <a:t> </a:t>
            </a:r>
            <a:r>
              <a:rPr kumimoji="1" lang="en-US" altLang="ja-JP" dirty="0" err="1"/>
              <a:t>awfullygladaseeagain</a:t>
            </a:r>
            <a:r>
              <a:rPr kumimoji="1" lang="en-US" altLang="ja-JP" dirty="0"/>
              <a:t> </a:t>
            </a:r>
            <a:r>
              <a:rPr kumimoji="1" lang="en-US" altLang="ja-JP" dirty="0" err="1"/>
              <a:t>hellohello</a:t>
            </a:r>
            <a:r>
              <a:rPr kumimoji="1" lang="en-US" altLang="ja-JP" dirty="0"/>
              <a:t> </a:t>
            </a:r>
            <a:r>
              <a:rPr kumimoji="1" lang="en-US" altLang="ja-JP" dirty="0" err="1"/>
              <a:t>amawf</a:t>
            </a:r>
            <a:r>
              <a:rPr kumimoji="1" lang="en-US" altLang="ja-JP" dirty="0"/>
              <a:t> </a:t>
            </a:r>
            <a:r>
              <a:rPr kumimoji="1" lang="en-US" altLang="ja-JP" dirty="0" err="1"/>
              <a:t>krpthsth</a:t>
            </a:r>
            <a:r>
              <a:rPr kumimoji="1" lang="en-US" altLang="ja-JP" dirty="0"/>
              <a:t>. Remind you of the voice like the photograph reminds you of the face. Otherwise you couldn't remember the face after fifteen years, say. (</a:t>
            </a:r>
            <a:r>
              <a:rPr kumimoji="1" lang="en-US" altLang="ja-JP" i="1" dirty="0"/>
              <a:t>U</a:t>
            </a:r>
            <a:r>
              <a:rPr kumimoji="1" lang="en-US" altLang="ja-JP" dirty="0"/>
              <a:t> 6.962-68)</a:t>
            </a:r>
          </a:p>
          <a:p>
            <a:pPr marL="0" indent="0" algn="just">
              <a:buNone/>
            </a:pPr>
            <a:endParaRPr kumimoji="1" lang="ja-JP" altLang="en-US" dirty="0"/>
          </a:p>
        </p:txBody>
      </p:sp>
    </p:spTree>
    <p:extLst>
      <p:ext uri="{BB962C8B-B14F-4D97-AF65-F5344CB8AC3E}">
        <p14:creationId xmlns:p14="http://schemas.microsoft.com/office/powerpoint/2010/main" val="338896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2229</Words>
  <Application>Microsoft Office PowerPoint</Application>
  <PresentationFormat>ワイド画面</PresentationFormat>
  <Paragraphs>96</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 Ｐゴシック</vt:lpstr>
      <vt:lpstr>Arial</vt:lpstr>
      <vt:lpstr>Calibri</vt:lpstr>
      <vt:lpstr>Calibri Light</vt:lpstr>
      <vt:lpstr>Times New Roman</vt:lpstr>
      <vt:lpstr>1_Office テーマ</vt:lpstr>
      <vt:lpstr> 2022年の『ユリシーズ』　第11回読書会</vt:lpstr>
      <vt:lpstr>偶然の音楽</vt:lpstr>
      <vt:lpstr>PowerPoint プレゼンテーション</vt:lpstr>
      <vt:lpstr>偶然性の音楽(aleatory music / music of chance operation)</vt:lpstr>
      <vt:lpstr>「コイシンシデンス(Coincidence)」という偶然性</vt:lpstr>
      <vt:lpstr>「コイシンシデンス(Coincidence)」という偶然性</vt:lpstr>
      <vt:lpstr>近代における「複製」の問題</vt:lpstr>
      <vt:lpstr>W・ベンヤミンの議論</vt:lpstr>
      <vt:lpstr>複製技術としての蓄音機（と写真）</vt:lpstr>
      <vt:lpstr>PowerPoint プレゼンテーション</vt:lpstr>
      <vt:lpstr>再現（不）可能なものとしての「ノイズ」</vt:lpstr>
      <vt:lpstr>音楽としての「ノイズ」</vt:lpstr>
      <vt:lpstr>第11挿話が音楽の挿話でありながら、多くの「ノイズ」を含むのはなぜか</vt:lpstr>
      <vt:lpstr>ブルームの放屁</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2014年6月16日の写真</dc:title>
  <dc:creator>小林 広直</dc:creator>
  <cp:lastModifiedBy>小林 広直</cp:lastModifiedBy>
  <cp:revision>144</cp:revision>
  <cp:lastPrinted>2021-02-21T03:57:32Z</cp:lastPrinted>
  <dcterms:created xsi:type="dcterms:W3CDTF">2020-06-27T12:47:53Z</dcterms:created>
  <dcterms:modified xsi:type="dcterms:W3CDTF">2021-05-04T13:14:50Z</dcterms:modified>
</cp:coreProperties>
</file>